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35"/>
  </p:notesMasterIdLst>
  <p:sldIdLst>
    <p:sldId id="256" r:id="rId2"/>
    <p:sldId id="266" r:id="rId3"/>
    <p:sldId id="267" r:id="rId4"/>
    <p:sldId id="289" r:id="rId5"/>
    <p:sldId id="288" r:id="rId6"/>
    <p:sldId id="287" r:id="rId7"/>
    <p:sldId id="290" r:id="rId8"/>
    <p:sldId id="259" r:id="rId9"/>
    <p:sldId id="261" r:id="rId10"/>
    <p:sldId id="262" r:id="rId11"/>
    <p:sldId id="263" r:id="rId12"/>
    <p:sldId id="264" r:id="rId13"/>
    <p:sldId id="284" r:id="rId14"/>
    <p:sldId id="286" r:id="rId15"/>
    <p:sldId id="265" r:id="rId16"/>
    <p:sldId id="260" r:id="rId17"/>
    <p:sldId id="268" r:id="rId18"/>
    <p:sldId id="277" r:id="rId19"/>
    <p:sldId id="272" r:id="rId20"/>
    <p:sldId id="279" r:id="rId21"/>
    <p:sldId id="270" r:id="rId22"/>
    <p:sldId id="271" r:id="rId23"/>
    <p:sldId id="273" r:id="rId24"/>
    <p:sldId id="274" r:id="rId25"/>
    <p:sldId id="275" r:id="rId26"/>
    <p:sldId id="291" r:id="rId27"/>
    <p:sldId id="278" r:id="rId28"/>
    <p:sldId id="276" r:id="rId29"/>
    <p:sldId id="292" r:id="rId30"/>
    <p:sldId id="269" r:id="rId31"/>
    <p:sldId id="281" r:id="rId32"/>
    <p:sldId id="282" r:id="rId33"/>
    <p:sldId id="283" r:id="rId34"/>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570" y="60"/>
      </p:cViewPr>
      <p:guideLst>
        <p:guide orient="horz" pos="2160"/>
        <p:guide pos="2880"/>
      </p:guideLst>
    </p:cSldViewPr>
  </p:slideViewPr>
  <p:notesTextViewPr>
    <p:cViewPr>
      <p:scale>
        <a:sx n="1" d="1"/>
        <a:sy n="1" d="1"/>
      </p:scale>
      <p:origin x="0" y="0"/>
    </p:cViewPr>
  </p:notesTextViewPr>
  <p:sorterViewPr>
    <p:cViewPr>
      <p:scale>
        <a:sx n="47" d="100"/>
        <a:sy n="47"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BE"/>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D240915-8C6E-4C37-A0D6-BE6D8DE33476}" type="datetimeFigureOut">
              <a:rPr lang="fr-BE" smtClean="0"/>
              <a:t>27/03/2017</a:t>
            </a:fld>
            <a:endParaRPr lang="fr-BE"/>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BE"/>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BE"/>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BE"/>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DFA7A04-3065-4CDD-8D7D-688A989A1288}" type="slidenum">
              <a:rPr lang="fr-BE" smtClean="0"/>
              <a:t>‹nr.›</a:t>
            </a:fld>
            <a:endParaRPr lang="fr-BE"/>
          </a:p>
        </p:txBody>
      </p:sp>
    </p:spTree>
    <p:extLst>
      <p:ext uri="{BB962C8B-B14F-4D97-AF65-F5344CB8AC3E}">
        <p14:creationId xmlns:p14="http://schemas.microsoft.com/office/powerpoint/2010/main" val="22710361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BE" dirty="0"/>
          </a:p>
        </p:txBody>
      </p:sp>
      <p:sp>
        <p:nvSpPr>
          <p:cNvPr id="4" name="Espace réservé du numéro de diapositive 3"/>
          <p:cNvSpPr>
            <a:spLocks noGrp="1"/>
          </p:cNvSpPr>
          <p:nvPr>
            <p:ph type="sldNum" sz="quarter" idx="10"/>
          </p:nvPr>
        </p:nvSpPr>
        <p:spPr/>
        <p:txBody>
          <a:bodyPr/>
          <a:lstStyle/>
          <a:p>
            <a:fld id="{F7793C3E-F07E-4C5B-A4ED-7A7738EAD444}" type="slidenum">
              <a:rPr lang="fr-BE" smtClean="0"/>
              <a:t>9</a:t>
            </a:fld>
            <a:endParaRPr lang="fr-BE"/>
          </a:p>
        </p:txBody>
      </p:sp>
    </p:spTree>
    <p:extLst>
      <p:ext uri="{BB962C8B-B14F-4D97-AF65-F5344CB8AC3E}">
        <p14:creationId xmlns:p14="http://schemas.microsoft.com/office/powerpoint/2010/main" val="6206543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a:t>Modifiez le style du titre</a:t>
            </a:r>
            <a:endParaRPr lang="fr-BE"/>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Modifiez le style des sous-titres du masque</a:t>
            </a:r>
            <a:endParaRPr lang="fr-BE"/>
          </a:p>
        </p:txBody>
      </p:sp>
      <p:sp>
        <p:nvSpPr>
          <p:cNvPr id="4" name="Espace réservé de la date 3"/>
          <p:cNvSpPr>
            <a:spLocks noGrp="1"/>
          </p:cNvSpPr>
          <p:nvPr>
            <p:ph type="dt" sz="half" idx="10"/>
          </p:nvPr>
        </p:nvSpPr>
        <p:spPr/>
        <p:txBody>
          <a:bodyPr/>
          <a:lstStyle/>
          <a:p>
            <a:r>
              <a:rPr lang="fr-FR"/>
              <a:t>21 02 2017</a:t>
            </a:r>
            <a:endParaRPr lang="fr-BE"/>
          </a:p>
        </p:txBody>
      </p:sp>
      <p:sp>
        <p:nvSpPr>
          <p:cNvPr id="5" name="Espace réservé du pied de page 4"/>
          <p:cNvSpPr>
            <a:spLocks noGrp="1"/>
          </p:cNvSpPr>
          <p:nvPr>
            <p:ph type="ftr" sz="quarter" idx="11"/>
          </p:nvPr>
        </p:nvSpPr>
        <p:spPr/>
        <p:txBody>
          <a:bodyPr/>
          <a:lstStyle/>
          <a:p>
            <a:r>
              <a:rPr lang="fr-BE"/>
              <a:t>Dr Etienne Laurent ANMC</a:t>
            </a:r>
          </a:p>
        </p:txBody>
      </p:sp>
      <p:sp>
        <p:nvSpPr>
          <p:cNvPr id="6" name="Espace réservé du numéro de diapositive 5"/>
          <p:cNvSpPr>
            <a:spLocks noGrp="1"/>
          </p:cNvSpPr>
          <p:nvPr>
            <p:ph type="sldNum" sz="quarter" idx="12"/>
          </p:nvPr>
        </p:nvSpPr>
        <p:spPr/>
        <p:txBody>
          <a:bodyPr/>
          <a:lstStyle/>
          <a:p>
            <a:fld id="{6A2BA284-96F9-449E-BD05-E30087AB0D89}" type="slidenum">
              <a:rPr lang="fr-BE" smtClean="0"/>
              <a:t>‹nr.›</a:t>
            </a:fld>
            <a:endParaRPr lang="fr-BE"/>
          </a:p>
        </p:txBody>
      </p:sp>
    </p:spTree>
    <p:extLst>
      <p:ext uri="{BB962C8B-B14F-4D97-AF65-F5344CB8AC3E}">
        <p14:creationId xmlns:p14="http://schemas.microsoft.com/office/powerpoint/2010/main" val="10073877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endParaRPr lang="fr-BE"/>
          </a:p>
        </p:txBody>
      </p:sp>
      <p:sp>
        <p:nvSpPr>
          <p:cNvPr id="3" name="Espace réservé du contenu 2"/>
          <p:cNvSpPr>
            <a:spLocks noGrp="1"/>
          </p:cNvSpPr>
          <p:nvPr>
            <p:ph idx="1"/>
          </p:nvPr>
        </p:nvSpPr>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BE"/>
          </a:p>
        </p:txBody>
      </p:sp>
      <p:sp>
        <p:nvSpPr>
          <p:cNvPr id="4" name="Espace réservé de la date 3"/>
          <p:cNvSpPr>
            <a:spLocks noGrp="1"/>
          </p:cNvSpPr>
          <p:nvPr>
            <p:ph type="dt" sz="half" idx="10"/>
          </p:nvPr>
        </p:nvSpPr>
        <p:spPr/>
        <p:txBody>
          <a:bodyPr/>
          <a:lstStyle/>
          <a:p>
            <a:r>
              <a:rPr lang="fr-FR"/>
              <a:t>21 02 2017</a:t>
            </a:r>
            <a:endParaRPr lang="fr-BE"/>
          </a:p>
        </p:txBody>
      </p:sp>
      <p:sp>
        <p:nvSpPr>
          <p:cNvPr id="5" name="Espace réservé du pied de page 4"/>
          <p:cNvSpPr>
            <a:spLocks noGrp="1"/>
          </p:cNvSpPr>
          <p:nvPr>
            <p:ph type="ftr" sz="quarter" idx="11"/>
          </p:nvPr>
        </p:nvSpPr>
        <p:spPr/>
        <p:txBody>
          <a:bodyPr/>
          <a:lstStyle/>
          <a:p>
            <a:r>
              <a:rPr lang="fr-BE"/>
              <a:t>Dr Etienne Laurent ANMC</a:t>
            </a:r>
          </a:p>
        </p:txBody>
      </p:sp>
      <p:sp>
        <p:nvSpPr>
          <p:cNvPr id="6" name="Espace réservé du numéro de diapositive 5"/>
          <p:cNvSpPr>
            <a:spLocks noGrp="1"/>
          </p:cNvSpPr>
          <p:nvPr>
            <p:ph type="sldNum" sz="quarter" idx="12"/>
          </p:nvPr>
        </p:nvSpPr>
        <p:spPr/>
        <p:txBody>
          <a:bodyPr/>
          <a:lstStyle/>
          <a:p>
            <a:fld id="{6A2BA284-96F9-449E-BD05-E30087AB0D89}" type="slidenum">
              <a:rPr lang="fr-BE" smtClean="0"/>
              <a:t>‹nr.›</a:t>
            </a:fld>
            <a:endParaRPr lang="fr-BE"/>
          </a:p>
        </p:txBody>
      </p:sp>
    </p:spTree>
    <p:extLst>
      <p:ext uri="{BB962C8B-B14F-4D97-AF65-F5344CB8AC3E}">
        <p14:creationId xmlns:p14="http://schemas.microsoft.com/office/powerpoint/2010/main" val="19388469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a:t>Modifiez le style du titre</a:t>
            </a:r>
            <a:endParaRPr lang="fr-BE"/>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Modifiez les styles du texte du masque</a:t>
            </a:r>
          </a:p>
        </p:txBody>
      </p:sp>
      <p:sp>
        <p:nvSpPr>
          <p:cNvPr id="4" name="Espace réservé de la date 3"/>
          <p:cNvSpPr>
            <a:spLocks noGrp="1"/>
          </p:cNvSpPr>
          <p:nvPr>
            <p:ph type="dt" sz="half" idx="10"/>
          </p:nvPr>
        </p:nvSpPr>
        <p:spPr/>
        <p:txBody>
          <a:bodyPr/>
          <a:lstStyle/>
          <a:p>
            <a:r>
              <a:rPr lang="fr-FR"/>
              <a:t>21 02 2017</a:t>
            </a:r>
            <a:endParaRPr lang="fr-BE"/>
          </a:p>
        </p:txBody>
      </p:sp>
      <p:sp>
        <p:nvSpPr>
          <p:cNvPr id="5" name="Espace réservé du pied de page 4"/>
          <p:cNvSpPr>
            <a:spLocks noGrp="1"/>
          </p:cNvSpPr>
          <p:nvPr>
            <p:ph type="ftr" sz="quarter" idx="11"/>
          </p:nvPr>
        </p:nvSpPr>
        <p:spPr/>
        <p:txBody>
          <a:bodyPr/>
          <a:lstStyle/>
          <a:p>
            <a:r>
              <a:rPr lang="fr-BE"/>
              <a:t>Dr Etienne Laurent ANMC</a:t>
            </a:r>
          </a:p>
        </p:txBody>
      </p:sp>
      <p:sp>
        <p:nvSpPr>
          <p:cNvPr id="6" name="Espace réservé du numéro de diapositive 5"/>
          <p:cNvSpPr>
            <a:spLocks noGrp="1"/>
          </p:cNvSpPr>
          <p:nvPr>
            <p:ph type="sldNum" sz="quarter" idx="12"/>
          </p:nvPr>
        </p:nvSpPr>
        <p:spPr/>
        <p:txBody>
          <a:bodyPr/>
          <a:lstStyle/>
          <a:p>
            <a:fld id="{6A2BA284-96F9-449E-BD05-E30087AB0D89}" type="slidenum">
              <a:rPr lang="fr-BE" smtClean="0"/>
              <a:t>‹nr.›</a:t>
            </a:fld>
            <a:endParaRPr lang="fr-BE"/>
          </a:p>
        </p:txBody>
      </p:sp>
    </p:spTree>
    <p:extLst>
      <p:ext uri="{BB962C8B-B14F-4D97-AF65-F5344CB8AC3E}">
        <p14:creationId xmlns:p14="http://schemas.microsoft.com/office/powerpoint/2010/main" val="13337560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endParaRPr lang="fr-BE"/>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BE"/>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BE"/>
          </a:p>
        </p:txBody>
      </p:sp>
      <p:sp>
        <p:nvSpPr>
          <p:cNvPr id="5" name="Espace réservé de la date 4"/>
          <p:cNvSpPr>
            <a:spLocks noGrp="1"/>
          </p:cNvSpPr>
          <p:nvPr>
            <p:ph type="dt" sz="half" idx="10"/>
          </p:nvPr>
        </p:nvSpPr>
        <p:spPr/>
        <p:txBody>
          <a:bodyPr/>
          <a:lstStyle/>
          <a:p>
            <a:r>
              <a:rPr lang="fr-FR"/>
              <a:t>21 02 2017</a:t>
            </a:r>
            <a:endParaRPr lang="fr-BE"/>
          </a:p>
        </p:txBody>
      </p:sp>
      <p:sp>
        <p:nvSpPr>
          <p:cNvPr id="6" name="Espace réservé du pied de page 5"/>
          <p:cNvSpPr>
            <a:spLocks noGrp="1"/>
          </p:cNvSpPr>
          <p:nvPr>
            <p:ph type="ftr" sz="quarter" idx="11"/>
          </p:nvPr>
        </p:nvSpPr>
        <p:spPr/>
        <p:txBody>
          <a:bodyPr/>
          <a:lstStyle/>
          <a:p>
            <a:r>
              <a:rPr lang="fr-BE"/>
              <a:t>Dr Etienne Laurent ANMC</a:t>
            </a:r>
          </a:p>
        </p:txBody>
      </p:sp>
      <p:sp>
        <p:nvSpPr>
          <p:cNvPr id="7" name="Espace réservé du numéro de diapositive 6"/>
          <p:cNvSpPr>
            <a:spLocks noGrp="1"/>
          </p:cNvSpPr>
          <p:nvPr>
            <p:ph type="sldNum" sz="quarter" idx="12"/>
          </p:nvPr>
        </p:nvSpPr>
        <p:spPr/>
        <p:txBody>
          <a:bodyPr/>
          <a:lstStyle/>
          <a:p>
            <a:fld id="{6A2BA284-96F9-449E-BD05-E30087AB0D89}" type="slidenum">
              <a:rPr lang="fr-BE" smtClean="0"/>
              <a:t>‹nr.›</a:t>
            </a:fld>
            <a:endParaRPr lang="fr-BE"/>
          </a:p>
        </p:txBody>
      </p:sp>
    </p:spTree>
    <p:extLst>
      <p:ext uri="{BB962C8B-B14F-4D97-AF65-F5344CB8AC3E}">
        <p14:creationId xmlns:p14="http://schemas.microsoft.com/office/powerpoint/2010/main" val="14038861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a:t>Modifiez le style du titre</a:t>
            </a:r>
            <a:endParaRPr lang="fr-BE"/>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BE"/>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BE"/>
          </a:p>
        </p:txBody>
      </p:sp>
      <p:sp>
        <p:nvSpPr>
          <p:cNvPr id="7" name="Espace réservé de la date 6"/>
          <p:cNvSpPr>
            <a:spLocks noGrp="1"/>
          </p:cNvSpPr>
          <p:nvPr>
            <p:ph type="dt" sz="half" idx="10"/>
          </p:nvPr>
        </p:nvSpPr>
        <p:spPr/>
        <p:txBody>
          <a:bodyPr/>
          <a:lstStyle/>
          <a:p>
            <a:r>
              <a:rPr lang="fr-FR"/>
              <a:t>21 02 2017</a:t>
            </a:r>
            <a:endParaRPr lang="fr-BE"/>
          </a:p>
        </p:txBody>
      </p:sp>
      <p:sp>
        <p:nvSpPr>
          <p:cNvPr id="8" name="Espace réservé du pied de page 7"/>
          <p:cNvSpPr>
            <a:spLocks noGrp="1"/>
          </p:cNvSpPr>
          <p:nvPr>
            <p:ph type="ftr" sz="quarter" idx="11"/>
          </p:nvPr>
        </p:nvSpPr>
        <p:spPr/>
        <p:txBody>
          <a:bodyPr/>
          <a:lstStyle/>
          <a:p>
            <a:r>
              <a:rPr lang="fr-BE"/>
              <a:t>Dr Etienne Laurent ANMC</a:t>
            </a:r>
          </a:p>
        </p:txBody>
      </p:sp>
      <p:sp>
        <p:nvSpPr>
          <p:cNvPr id="9" name="Espace réservé du numéro de diapositive 8"/>
          <p:cNvSpPr>
            <a:spLocks noGrp="1"/>
          </p:cNvSpPr>
          <p:nvPr>
            <p:ph type="sldNum" sz="quarter" idx="12"/>
          </p:nvPr>
        </p:nvSpPr>
        <p:spPr/>
        <p:txBody>
          <a:bodyPr/>
          <a:lstStyle/>
          <a:p>
            <a:fld id="{6A2BA284-96F9-449E-BD05-E30087AB0D89}" type="slidenum">
              <a:rPr lang="fr-BE" smtClean="0"/>
              <a:t>‹nr.›</a:t>
            </a:fld>
            <a:endParaRPr lang="fr-BE"/>
          </a:p>
        </p:txBody>
      </p:sp>
    </p:spTree>
    <p:extLst>
      <p:ext uri="{BB962C8B-B14F-4D97-AF65-F5344CB8AC3E}">
        <p14:creationId xmlns:p14="http://schemas.microsoft.com/office/powerpoint/2010/main" val="36479649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endParaRPr lang="fr-BE"/>
          </a:p>
        </p:txBody>
      </p:sp>
      <p:sp>
        <p:nvSpPr>
          <p:cNvPr id="3" name="Espace réservé de la date 2"/>
          <p:cNvSpPr>
            <a:spLocks noGrp="1"/>
          </p:cNvSpPr>
          <p:nvPr>
            <p:ph type="dt" sz="half" idx="10"/>
          </p:nvPr>
        </p:nvSpPr>
        <p:spPr/>
        <p:txBody>
          <a:bodyPr/>
          <a:lstStyle/>
          <a:p>
            <a:r>
              <a:rPr lang="fr-FR"/>
              <a:t>21 02 2017</a:t>
            </a:r>
            <a:endParaRPr lang="fr-BE"/>
          </a:p>
        </p:txBody>
      </p:sp>
      <p:sp>
        <p:nvSpPr>
          <p:cNvPr id="4" name="Espace réservé du pied de page 3"/>
          <p:cNvSpPr>
            <a:spLocks noGrp="1"/>
          </p:cNvSpPr>
          <p:nvPr>
            <p:ph type="ftr" sz="quarter" idx="11"/>
          </p:nvPr>
        </p:nvSpPr>
        <p:spPr/>
        <p:txBody>
          <a:bodyPr/>
          <a:lstStyle/>
          <a:p>
            <a:r>
              <a:rPr lang="fr-BE"/>
              <a:t>Dr Etienne Laurent ANMC</a:t>
            </a:r>
          </a:p>
        </p:txBody>
      </p:sp>
      <p:sp>
        <p:nvSpPr>
          <p:cNvPr id="5" name="Espace réservé du numéro de diapositive 4"/>
          <p:cNvSpPr>
            <a:spLocks noGrp="1"/>
          </p:cNvSpPr>
          <p:nvPr>
            <p:ph type="sldNum" sz="quarter" idx="12"/>
          </p:nvPr>
        </p:nvSpPr>
        <p:spPr/>
        <p:txBody>
          <a:bodyPr/>
          <a:lstStyle/>
          <a:p>
            <a:fld id="{6A2BA284-96F9-449E-BD05-E30087AB0D89}" type="slidenum">
              <a:rPr lang="fr-BE" smtClean="0"/>
              <a:t>‹nr.›</a:t>
            </a:fld>
            <a:endParaRPr lang="fr-BE"/>
          </a:p>
        </p:txBody>
      </p:sp>
    </p:spTree>
    <p:extLst>
      <p:ext uri="{BB962C8B-B14F-4D97-AF65-F5344CB8AC3E}">
        <p14:creationId xmlns:p14="http://schemas.microsoft.com/office/powerpoint/2010/main" val="3763439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r>
              <a:rPr lang="fr-FR"/>
              <a:t>21 02 2017</a:t>
            </a:r>
            <a:endParaRPr lang="fr-BE"/>
          </a:p>
        </p:txBody>
      </p:sp>
      <p:sp>
        <p:nvSpPr>
          <p:cNvPr id="3" name="Espace réservé du pied de page 2"/>
          <p:cNvSpPr>
            <a:spLocks noGrp="1"/>
          </p:cNvSpPr>
          <p:nvPr>
            <p:ph type="ftr" sz="quarter" idx="11"/>
          </p:nvPr>
        </p:nvSpPr>
        <p:spPr/>
        <p:txBody>
          <a:bodyPr/>
          <a:lstStyle/>
          <a:p>
            <a:r>
              <a:rPr lang="fr-BE"/>
              <a:t>Dr Etienne Laurent ANMC</a:t>
            </a:r>
          </a:p>
        </p:txBody>
      </p:sp>
      <p:sp>
        <p:nvSpPr>
          <p:cNvPr id="4" name="Espace réservé du numéro de diapositive 3"/>
          <p:cNvSpPr>
            <a:spLocks noGrp="1"/>
          </p:cNvSpPr>
          <p:nvPr>
            <p:ph type="sldNum" sz="quarter" idx="12"/>
          </p:nvPr>
        </p:nvSpPr>
        <p:spPr/>
        <p:txBody>
          <a:bodyPr/>
          <a:lstStyle/>
          <a:p>
            <a:fld id="{6A2BA284-96F9-449E-BD05-E30087AB0D89}" type="slidenum">
              <a:rPr lang="fr-BE" smtClean="0"/>
              <a:t>‹nr.›</a:t>
            </a:fld>
            <a:endParaRPr lang="fr-BE"/>
          </a:p>
        </p:txBody>
      </p:sp>
    </p:spTree>
    <p:extLst>
      <p:ext uri="{BB962C8B-B14F-4D97-AF65-F5344CB8AC3E}">
        <p14:creationId xmlns:p14="http://schemas.microsoft.com/office/powerpoint/2010/main" val="15595084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a:t>Modifiez le style du titre</a:t>
            </a:r>
            <a:endParaRPr lang="fr-BE"/>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BE"/>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Modifiez les styles du texte du masque</a:t>
            </a:r>
          </a:p>
        </p:txBody>
      </p:sp>
      <p:sp>
        <p:nvSpPr>
          <p:cNvPr id="5" name="Espace réservé de la date 4"/>
          <p:cNvSpPr>
            <a:spLocks noGrp="1"/>
          </p:cNvSpPr>
          <p:nvPr>
            <p:ph type="dt" sz="half" idx="10"/>
          </p:nvPr>
        </p:nvSpPr>
        <p:spPr/>
        <p:txBody>
          <a:bodyPr/>
          <a:lstStyle/>
          <a:p>
            <a:r>
              <a:rPr lang="fr-FR"/>
              <a:t>21 02 2017</a:t>
            </a:r>
            <a:endParaRPr lang="fr-BE"/>
          </a:p>
        </p:txBody>
      </p:sp>
      <p:sp>
        <p:nvSpPr>
          <p:cNvPr id="6" name="Espace réservé du pied de page 5"/>
          <p:cNvSpPr>
            <a:spLocks noGrp="1"/>
          </p:cNvSpPr>
          <p:nvPr>
            <p:ph type="ftr" sz="quarter" idx="11"/>
          </p:nvPr>
        </p:nvSpPr>
        <p:spPr/>
        <p:txBody>
          <a:bodyPr/>
          <a:lstStyle/>
          <a:p>
            <a:r>
              <a:rPr lang="fr-BE"/>
              <a:t>Dr Etienne Laurent ANMC</a:t>
            </a:r>
          </a:p>
        </p:txBody>
      </p:sp>
      <p:sp>
        <p:nvSpPr>
          <p:cNvPr id="7" name="Espace réservé du numéro de diapositive 6"/>
          <p:cNvSpPr>
            <a:spLocks noGrp="1"/>
          </p:cNvSpPr>
          <p:nvPr>
            <p:ph type="sldNum" sz="quarter" idx="12"/>
          </p:nvPr>
        </p:nvSpPr>
        <p:spPr/>
        <p:txBody>
          <a:bodyPr/>
          <a:lstStyle/>
          <a:p>
            <a:fld id="{6A2BA284-96F9-449E-BD05-E30087AB0D89}" type="slidenum">
              <a:rPr lang="fr-BE" smtClean="0"/>
              <a:t>‹nr.›</a:t>
            </a:fld>
            <a:endParaRPr lang="fr-BE"/>
          </a:p>
        </p:txBody>
      </p:sp>
    </p:spTree>
    <p:extLst>
      <p:ext uri="{BB962C8B-B14F-4D97-AF65-F5344CB8AC3E}">
        <p14:creationId xmlns:p14="http://schemas.microsoft.com/office/powerpoint/2010/main" val="17087624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a:t>Modifiez le style du titre</a:t>
            </a:r>
            <a:endParaRPr lang="fr-BE"/>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BE"/>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Modifiez les styles du texte du masque</a:t>
            </a:r>
          </a:p>
        </p:txBody>
      </p:sp>
      <p:sp>
        <p:nvSpPr>
          <p:cNvPr id="5" name="Espace réservé de la date 4"/>
          <p:cNvSpPr>
            <a:spLocks noGrp="1"/>
          </p:cNvSpPr>
          <p:nvPr>
            <p:ph type="dt" sz="half" idx="10"/>
          </p:nvPr>
        </p:nvSpPr>
        <p:spPr/>
        <p:txBody>
          <a:bodyPr/>
          <a:lstStyle/>
          <a:p>
            <a:r>
              <a:rPr lang="fr-FR"/>
              <a:t>21 02 2017</a:t>
            </a:r>
            <a:endParaRPr lang="fr-BE"/>
          </a:p>
        </p:txBody>
      </p:sp>
      <p:sp>
        <p:nvSpPr>
          <p:cNvPr id="6" name="Espace réservé du pied de page 5"/>
          <p:cNvSpPr>
            <a:spLocks noGrp="1"/>
          </p:cNvSpPr>
          <p:nvPr>
            <p:ph type="ftr" sz="quarter" idx="11"/>
          </p:nvPr>
        </p:nvSpPr>
        <p:spPr/>
        <p:txBody>
          <a:bodyPr/>
          <a:lstStyle/>
          <a:p>
            <a:r>
              <a:rPr lang="fr-BE"/>
              <a:t>Dr Etienne Laurent ANMC</a:t>
            </a:r>
          </a:p>
        </p:txBody>
      </p:sp>
      <p:sp>
        <p:nvSpPr>
          <p:cNvPr id="7" name="Espace réservé du numéro de diapositive 6"/>
          <p:cNvSpPr>
            <a:spLocks noGrp="1"/>
          </p:cNvSpPr>
          <p:nvPr>
            <p:ph type="sldNum" sz="quarter" idx="12"/>
          </p:nvPr>
        </p:nvSpPr>
        <p:spPr/>
        <p:txBody>
          <a:bodyPr/>
          <a:lstStyle/>
          <a:p>
            <a:fld id="{6A2BA284-96F9-449E-BD05-E30087AB0D89}" type="slidenum">
              <a:rPr lang="fr-BE" smtClean="0"/>
              <a:t>‹nr.›</a:t>
            </a:fld>
            <a:endParaRPr lang="fr-BE"/>
          </a:p>
        </p:txBody>
      </p:sp>
    </p:spTree>
    <p:extLst>
      <p:ext uri="{BB962C8B-B14F-4D97-AF65-F5344CB8AC3E}">
        <p14:creationId xmlns:p14="http://schemas.microsoft.com/office/powerpoint/2010/main" val="736640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endParaRPr lang="fr-BE"/>
          </a:p>
        </p:txBody>
      </p:sp>
      <p:sp>
        <p:nvSpPr>
          <p:cNvPr id="3" name="Espace réservé du texte vertical 2"/>
          <p:cNvSpPr>
            <a:spLocks noGrp="1"/>
          </p:cNvSpPr>
          <p:nvPr>
            <p:ph type="body" orient="vert" idx="1"/>
          </p:nvPr>
        </p:nvSpPr>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BE"/>
          </a:p>
        </p:txBody>
      </p:sp>
      <p:sp>
        <p:nvSpPr>
          <p:cNvPr id="4" name="Espace réservé de la date 3"/>
          <p:cNvSpPr>
            <a:spLocks noGrp="1"/>
          </p:cNvSpPr>
          <p:nvPr>
            <p:ph type="dt" sz="half" idx="10"/>
          </p:nvPr>
        </p:nvSpPr>
        <p:spPr/>
        <p:txBody>
          <a:bodyPr/>
          <a:lstStyle/>
          <a:p>
            <a:r>
              <a:rPr lang="fr-FR"/>
              <a:t>21 02 2017</a:t>
            </a:r>
            <a:endParaRPr lang="fr-BE"/>
          </a:p>
        </p:txBody>
      </p:sp>
      <p:sp>
        <p:nvSpPr>
          <p:cNvPr id="5" name="Espace réservé du pied de page 4"/>
          <p:cNvSpPr>
            <a:spLocks noGrp="1"/>
          </p:cNvSpPr>
          <p:nvPr>
            <p:ph type="ftr" sz="quarter" idx="11"/>
          </p:nvPr>
        </p:nvSpPr>
        <p:spPr/>
        <p:txBody>
          <a:bodyPr/>
          <a:lstStyle/>
          <a:p>
            <a:r>
              <a:rPr lang="fr-BE"/>
              <a:t>Dr Etienne Laurent ANMC</a:t>
            </a:r>
          </a:p>
        </p:txBody>
      </p:sp>
      <p:sp>
        <p:nvSpPr>
          <p:cNvPr id="6" name="Espace réservé du numéro de diapositive 5"/>
          <p:cNvSpPr>
            <a:spLocks noGrp="1"/>
          </p:cNvSpPr>
          <p:nvPr>
            <p:ph type="sldNum" sz="quarter" idx="12"/>
          </p:nvPr>
        </p:nvSpPr>
        <p:spPr/>
        <p:txBody>
          <a:bodyPr/>
          <a:lstStyle/>
          <a:p>
            <a:fld id="{6A2BA284-96F9-449E-BD05-E30087AB0D89}" type="slidenum">
              <a:rPr lang="fr-BE" smtClean="0"/>
              <a:t>‹nr.›</a:t>
            </a:fld>
            <a:endParaRPr lang="fr-BE"/>
          </a:p>
        </p:txBody>
      </p:sp>
    </p:spTree>
    <p:extLst>
      <p:ext uri="{BB962C8B-B14F-4D97-AF65-F5344CB8AC3E}">
        <p14:creationId xmlns:p14="http://schemas.microsoft.com/office/powerpoint/2010/main" val="6695348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a:t>Modifiez le style du titre</a:t>
            </a:r>
            <a:endParaRPr lang="fr-BE"/>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BE"/>
          </a:p>
        </p:txBody>
      </p:sp>
      <p:sp>
        <p:nvSpPr>
          <p:cNvPr id="4" name="Espace réservé de la date 3"/>
          <p:cNvSpPr>
            <a:spLocks noGrp="1"/>
          </p:cNvSpPr>
          <p:nvPr>
            <p:ph type="dt" sz="half" idx="10"/>
          </p:nvPr>
        </p:nvSpPr>
        <p:spPr/>
        <p:txBody>
          <a:bodyPr/>
          <a:lstStyle/>
          <a:p>
            <a:r>
              <a:rPr lang="fr-FR"/>
              <a:t>21 02 2017</a:t>
            </a:r>
            <a:endParaRPr lang="fr-BE"/>
          </a:p>
        </p:txBody>
      </p:sp>
      <p:sp>
        <p:nvSpPr>
          <p:cNvPr id="5" name="Espace réservé du pied de page 4"/>
          <p:cNvSpPr>
            <a:spLocks noGrp="1"/>
          </p:cNvSpPr>
          <p:nvPr>
            <p:ph type="ftr" sz="quarter" idx="11"/>
          </p:nvPr>
        </p:nvSpPr>
        <p:spPr/>
        <p:txBody>
          <a:bodyPr/>
          <a:lstStyle/>
          <a:p>
            <a:r>
              <a:rPr lang="fr-BE"/>
              <a:t>Dr Etienne Laurent ANMC</a:t>
            </a:r>
          </a:p>
        </p:txBody>
      </p:sp>
      <p:sp>
        <p:nvSpPr>
          <p:cNvPr id="6" name="Espace réservé du numéro de diapositive 5"/>
          <p:cNvSpPr>
            <a:spLocks noGrp="1"/>
          </p:cNvSpPr>
          <p:nvPr>
            <p:ph type="sldNum" sz="quarter" idx="12"/>
          </p:nvPr>
        </p:nvSpPr>
        <p:spPr/>
        <p:txBody>
          <a:bodyPr/>
          <a:lstStyle/>
          <a:p>
            <a:fld id="{6A2BA284-96F9-449E-BD05-E30087AB0D89}" type="slidenum">
              <a:rPr lang="fr-BE" smtClean="0"/>
              <a:t>‹nr.›</a:t>
            </a:fld>
            <a:endParaRPr lang="fr-BE"/>
          </a:p>
        </p:txBody>
      </p:sp>
    </p:spTree>
    <p:extLst>
      <p:ext uri="{BB962C8B-B14F-4D97-AF65-F5344CB8AC3E}">
        <p14:creationId xmlns:p14="http://schemas.microsoft.com/office/powerpoint/2010/main" val="22940854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Puces">
    <p:spTree>
      <p:nvGrpSpPr>
        <p:cNvPr id="1" name=""/>
        <p:cNvGrpSpPr/>
        <p:nvPr/>
      </p:nvGrpSpPr>
      <p:grpSpPr>
        <a:xfrm>
          <a:off x="0" y="0"/>
          <a:ext cx="0" cy="0"/>
          <a:chOff x="0" y="0"/>
          <a:chExt cx="0" cy="0"/>
        </a:xfrm>
      </p:grpSpPr>
      <p:sp>
        <p:nvSpPr>
          <p:cNvPr id="75" name="Shape 75"/>
          <p:cNvSpPr>
            <a:spLocks noGrp="1"/>
          </p:cNvSpPr>
          <p:nvPr>
            <p:ph type="body" idx="1"/>
          </p:nvPr>
        </p:nvSpPr>
        <p:spPr>
          <a:xfrm>
            <a:off x="669727" y="892969"/>
            <a:ext cx="7804547" cy="5072063"/>
          </a:xfrm>
          <a:prstGeom prst="rect">
            <a:avLst/>
          </a:prstGeom>
        </p:spPr>
        <p:txBody>
          <a:bodyPr/>
          <a:lstStyle/>
          <a:p>
            <a:r>
              <a:t>Texte niveau 1</a:t>
            </a:r>
          </a:p>
          <a:p>
            <a:pPr lvl="1"/>
            <a:r>
              <a:t>Texte niveau 2</a:t>
            </a:r>
          </a:p>
          <a:p>
            <a:pPr lvl="2"/>
            <a:r>
              <a:t>Texte niveau 3</a:t>
            </a:r>
          </a:p>
          <a:p>
            <a:pPr lvl="3"/>
            <a:r>
              <a:t>Texte niveau 4</a:t>
            </a:r>
          </a:p>
          <a:p>
            <a:pPr lvl="4"/>
            <a:r>
              <a:t>Texte niveau 5</a:t>
            </a:r>
          </a:p>
        </p:txBody>
      </p:sp>
      <p:sp>
        <p:nvSpPr>
          <p:cNvPr id="76" name="Shape 76"/>
          <p:cNvSpPr>
            <a:spLocks noGrp="1"/>
          </p:cNvSpPr>
          <p:nvPr>
            <p:ph type="sldNum" sz="quarter" idx="2"/>
          </p:nvPr>
        </p:nvSpPr>
        <p:spPr>
          <a:prstGeom prst="rect">
            <a:avLst/>
          </a:prstGeom>
        </p:spPr>
        <p:txBody>
          <a:bodyPr/>
          <a:lstStyle/>
          <a:p>
            <a:fld id="{86CB4B4D-7CA3-9044-876B-883B54F8677D}" type="slidenum">
              <a:t>‹nr.›</a:t>
            </a:fld>
            <a:endParaRPr/>
          </a:p>
        </p:txBody>
      </p:sp>
    </p:spTree>
    <p:extLst>
      <p:ext uri="{BB962C8B-B14F-4D97-AF65-F5344CB8AC3E}">
        <p14:creationId xmlns:p14="http://schemas.microsoft.com/office/powerpoint/2010/main" val="1650589521"/>
      </p:ext>
    </p:extLst>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Titre et puces">
    <p:spTree>
      <p:nvGrpSpPr>
        <p:cNvPr id="1" name=""/>
        <p:cNvGrpSpPr/>
        <p:nvPr/>
      </p:nvGrpSpPr>
      <p:grpSpPr>
        <a:xfrm>
          <a:off x="0" y="0"/>
          <a:ext cx="0" cy="0"/>
          <a:chOff x="0" y="0"/>
          <a:chExt cx="0" cy="0"/>
        </a:xfrm>
      </p:grpSpPr>
      <p:sp>
        <p:nvSpPr>
          <p:cNvPr id="56" name="Shape 56"/>
          <p:cNvSpPr>
            <a:spLocks noGrp="1"/>
          </p:cNvSpPr>
          <p:nvPr>
            <p:ph type="title"/>
          </p:nvPr>
        </p:nvSpPr>
        <p:spPr>
          <a:prstGeom prst="rect">
            <a:avLst/>
          </a:prstGeom>
        </p:spPr>
        <p:txBody>
          <a:bodyPr/>
          <a:lstStyle/>
          <a:p>
            <a:r>
              <a:t>Texte du titre</a:t>
            </a:r>
          </a:p>
        </p:txBody>
      </p:sp>
      <p:sp>
        <p:nvSpPr>
          <p:cNvPr id="57" name="Shape 57"/>
          <p:cNvSpPr>
            <a:spLocks noGrp="1"/>
          </p:cNvSpPr>
          <p:nvPr>
            <p:ph type="body" idx="1"/>
          </p:nvPr>
        </p:nvSpPr>
        <p:spPr>
          <a:prstGeom prst="rect">
            <a:avLst/>
          </a:prstGeom>
        </p:spPr>
        <p:txBody>
          <a:bodyPr/>
          <a:lstStyle/>
          <a:p>
            <a:r>
              <a:t>Texte niveau 1</a:t>
            </a:r>
          </a:p>
          <a:p>
            <a:pPr lvl="1"/>
            <a:r>
              <a:t>Texte niveau 2</a:t>
            </a:r>
          </a:p>
          <a:p>
            <a:pPr lvl="2"/>
            <a:r>
              <a:t>Texte niveau 3</a:t>
            </a:r>
          </a:p>
          <a:p>
            <a:pPr lvl="3"/>
            <a:r>
              <a:t>Texte niveau 4</a:t>
            </a:r>
          </a:p>
          <a:p>
            <a:pPr lvl="4"/>
            <a:r>
              <a:t>Texte niveau 5</a:t>
            </a:r>
          </a:p>
        </p:txBody>
      </p:sp>
      <p:sp>
        <p:nvSpPr>
          <p:cNvPr id="58" name="Shape 58"/>
          <p:cNvSpPr>
            <a:spLocks noGrp="1"/>
          </p:cNvSpPr>
          <p:nvPr>
            <p:ph type="sldNum" sz="quarter" idx="2"/>
          </p:nvPr>
        </p:nvSpPr>
        <p:spPr>
          <a:prstGeom prst="rect">
            <a:avLst/>
          </a:prstGeom>
        </p:spPr>
        <p:txBody>
          <a:bodyPr/>
          <a:lstStyle/>
          <a:p>
            <a:fld id="{86CB4B4D-7CA3-9044-876B-883B54F8677D}" type="slidenum">
              <a:t>‹nr.›</a:t>
            </a:fld>
            <a:endParaRPr/>
          </a:p>
        </p:txBody>
      </p:sp>
    </p:spTree>
    <p:extLst>
      <p:ext uri="{BB962C8B-B14F-4D97-AF65-F5344CB8AC3E}">
        <p14:creationId xmlns:p14="http://schemas.microsoft.com/office/powerpoint/2010/main" val="2326847651"/>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a:t>Modifiez le style du titre</a:t>
            </a:r>
            <a:endParaRPr lang="fr-BE"/>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BE"/>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fr-FR"/>
              <a:t>21 02 2017</a:t>
            </a:r>
            <a:endParaRPr lang="fr-BE"/>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BE"/>
              <a:t>Dr Etienne Laurent ANMC</a:t>
            </a: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2BA284-96F9-449E-BD05-E30087AB0D89}" type="slidenum">
              <a:rPr lang="fr-BE" smtClean="0"/>
              <a:t>‹nr.›</a:t>
            </a:fld>
            <a:endParaRPr lang="fr-BE"/>
          </a:p>
        </p:txBody>
      </p:sp>
    </p:spTree>
    <p:extLst>
      <p:ext uri="{BB962C8B-B14F-4D97-AF65-F5344CB8AC3E}">
        <p14:creationId xmlns:p14="http://schemas.microsoft.com/office/powerpoint/2010/main" val="40971723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hf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s://www.google.be/url?sa=i&amp;rct=j&amp;q=&amp;esrc=s&amp;source=images&amp;cd=&amp;cad=rja&amp;uact=8&amp;ved=0ahUKEwjjstuajsDMAhWMLcAKHbN6AWkQjRwIBw&amp;url=https://www.lerenenwerken.nl/nieuws/honderden-werklozen-duitsland-aan-de-slag&amp;bvm=bv.121099550,d.ZGg&amp;psig=AFQjCNF5ZuHOMrk4Ktfh1ui53f9NvwBtmA&amp;ust=1462440608880477"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r>
              <a:rPr lang="fr-BE" dirty="0"/>
              <a:t>Le médecin-conseil et le plan de réintégration</a:t>
            </a:r>
          </a:p>
        </p:txBody>
      </p:sp>
      <p:sp>
        <p:nvSpPr>
          <p:cNvPr id="3" name="Sous-titre 2"/>
          <p:cNvSpPr>
            <a:spLocks noGrp="1"/>
          </p:cNvSpPr>
          <p:nvPr>
            <p:ph type="subTitle" idx="1"/>
          </p:nvPr>
        </p:nvSpPr>
        <p:spPr/>
        <p:txBody>
          <a:bodyPr/>
          <a:lstStyle/>
          <a:p>
            <a:r>
              <a:rPr lang="fr-BE" dirty="0"/>
              <a:t>Passé-Présent</a:t>
            </a:r>
          </a:p>
          <a:p>
            <a:r>
              <a:rPr lang="fr-BE" dirty="0"/>
              <a:t>Contexte</a:t>
            </a:r>
          </a:p>
          <a:p>
            <a:r>
              <a:rPr lang="fr-BE" dirty="0"/>
              <a:t>Difficultés</a:t>
            </a:r>
          </a:p>
        </p:txBody>
      </p:sp>
      <p:pic>
        <p:nvPicPr>
          <p:cNvPr id="1026" name="Afbeelding 1" descr="UNI-2983-Mailsignatuur-michaeldegols"/>
          <p:cNvPicPr>
            <a:picLocks noChangeAspect="1" noChangeArrowheads="1"/>
          </p:cNvPicPr>
          <p:nvPr/>
        </p:nvPicPr>
        <p:blipFill rotWithShape="1">
          <a:blip r:embed="rId2">
            <a:extLst>
              <a:ext uri="{28A0092B-C50C-407E-A947-70E740481C1C}">
                <a14:useLocalDpi xmlns:a14="http://schemas.microsoft.com/office/drawing/2010/main" val="0"/>
              </a:ext>
            </a:extLst>
          </a:blip>
          <a:srcRect l="52240"/>
          <a:stretch/>
        </p:blipFill>
        <p:spPr bwMode="auto">
          <a:xfrm>
            <a:off x="6414508" y="0"/>
            <a:ext cx="2729492"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Afbeelding 1" descr="UNI-2983-Mailsignatuur-michaeldegols"/>
          <p:cNvPicPr>
            <a:picLocks noChangeAspect="1" noChangeArrowheads="1"/>
          </p:cNvPicPr>
          <p:nvPr/>
        </p:nvPicPr>
        <p:blipFill rotWithShape="1">
          <a:blip r:embed="rId2">
            <a:extLst>
              <a:ext uri="{28A0092B-C50C-407E-A947-70E740481C1C}">
                <a14:useLocalDpi xmlns:a14="http://schemas.microsoft.com/office/drawing/2010/main" val="0"/>
              </a:ext>
            </a:extLst>
          </a:blip>
          <a:srcRect r="80829"/>
          <a:stretch/>
        </p:blipFill>
        <p:spPr bwMode="auto">
          <a:xfrm>
            <a:off x="0" y="-1"/>
            <a:ext cx="1095641" cy="923925"/>
          </a:xfrm>
          <a:prstGeom prst="round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p:nvPr/>
        </p:nvSpPr>
        <p:spPr>
          <a:xfrm>
            <a:off x="0" y="5401103"/>
            <a:ext cx="2664296" cy="144016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BE" sz="1400" dirty="0">
                <a:solidFill>
                  <a:schemeClr val="tx1"/>
                </a:solidFill>
              </a:rPr>
              <a:t>Dr Etienne Laurent </a:t>
            </a:r>
          </a:p>
          <a:p>
            <a:pPr algn="ctr"/>
            <a:r>
              <a:rPr lang="fr-BE" sz="1400" dirty="0">
                <a:solidFill>
                  <a:schemeClr val="tx1"/>
                </a:solidFill>
              </a:rPr>
              <a:t>Médecin-conseil direction médicale Mutualités Chrétiennes</a:t>
            </a:r>
          </a:p>
          <a:p>
            <a:pPr algn="ctr"/>
            <a:r>
              <a:rPr lang="fr-BE" sz="1400" dirty="0">
                <a:solidFill>
                  <a:schemeClr val="tx1"/>
                </a:solidFill>
              </a:rPr>
              <a:t>Licencié en évaluation du dommage corporel</a:t>
            </a:r>
          </a:p>
          <a:p>
            <a:pPr algn="ctr"/>
            <a:endParaRPr lang="fr-BE" sz="1400" dirty="0">
              <a:solidFill>
                <a:schemeClr val="tx1"/>
              </a:solidFill>
            </a:endParaRPr>
          </a:p>
        </p:txBody>
      </p:sp>
    </p:spTree>
    <p:extLst>
      <p:ext uri="{BB962C8B-B14F-4D97-AF65-F5344CB8AC3E}">
        <p14:creationId xmlns:p14="http://schemas.microsoft.com/office/powerpoint/2010/main" val="21288227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Autofit/>
          </a:bodyPr>
          <a:lstStyle/>
          <a:p>
            <a:r>
              <a:rPr lang="fr-BE" sz="3200" u="sng" dirty="0"/>
              <a:t>Art 153 LC 1994 : missions du médecin-conseil</a:t>
            </a:r>
          </a:p>
        </p:txBody>
      </p:sp>
      <p:sp>
        <p:nvSpPr>
          <p:cNvPr id="3" name="Espace réservé du contenu 2"/>
          <p:cNvSpPr>
            <a:spLocks noGrp="1"/>
          </p:cNvSpPr>
          <p:nvPr>
            <p:ph idx="1"/>
          </p:nvPr>
        </p:nvSpPr>
        <p:spPr/>
        <p:txBody>
          <a:bodyPr>
            <a:normAutofit fontScale="77500" lnSpcReduction="20000"/>
          </a:bodyPr>
          <a:lstStyle/>
          <a:p>
            <a:r>
              <a:rPr lang="fr-BE" b="1" dirty="0"/>
              <a:t>§1 </a:t>
            </a:r>
          </a:p>
          <a:p>
            <a:pPr lvl="1"/>
            <a:r>
              <a:rPr lang="fr-BE" b="1" dirty="0"/>
              <a:t>3) </a:t>
            </a:r>
            <a:r>
              <a:rPr lang="fr-BE" b="1" u="sng" dirty="0"/>
              <a:t>de contrôler </a:t>
            </a:r>
            <a:r>
              <a:rPr lang="fr-BE" b="1" dirty="0"/>
              <a:t>l'incapacité de travail, conformément ……………..de la présente loi;</a:t>
            </a:r>
            <a:endParaRPr lang="fr-BE" dirty="0"/>
          </a:p>
          <a:p>
            <a:pPr lvl="1"/>
            <a:r>
              <a:rPr lang="fr-BE" dirty="0"/>
              <a:t>Les décisions des médecins-conseils engagent les organismes assureurs.</a:t>
            </a:r>
          </a:p>
          <a:p>
            <a:r>
              <a:rPr lang="fr-BE" b="1" dirty="0"/>
              <a:t>§ 2.  </a:t>
            </a:r>
            <a:r>
              <a:rPr lang="fr-BE" sz="2300" dirty="0"/>
              <a:t>( </a:t>
            </a:r>
            <a:r>
              <a:rPr lang="fr-BE" sz="2300" b="1" u="sng" dirty="0">
                <a:solidFill>
                  <a:srgbClr val="FF0000"/>
                </a:solidFill>
              </a:rPr>
              <a:t>depuis 2009</a:t>
            </a:r>
            <a:r>
              <a:rPr lang="fr-BE" sz="2300" dirty="0"/>
              <a:t>)</a:t>
            </a:r>
          </a:p>
          <a:p>
            <a:pPr lvl="1"/>
            <a:r>
              <a:rPr lang="fr-BE" dirty="0"/>
              <a:t>Les médecins-conseils veillent également </a:t>
            </a:r>
            <a:r>
              <a:rPr lang="fr-BE" b="1" dirty="0"/>
              <a:t>à la réinsertion socio-professionnelle des titulaires en incapacité de travail. </a:t>
            </a:r>
            <a:r>
              <a:rPr lang="fr-BE" dirty="0"/>
              <a:t>Ils prennent à cet effet toutes les mesures utiles et contactent, avec l'accord du titulaire, toute personne physique ou morale susceptible de contribuer à la réinsertion professionnelle de celui-ci. Le médecin-conseil participe au processus de réadaptation professionnelle, visé à l'article 109bis, dans les conditions définies par le Roi.</a:t>
            </a:r>
          </a:p>
          <a:p>
            <a:endParaRPr lang="fr-BE" dirty="0"/>
          </a:p>
        </p:txBody>
      </p:sp>
      <p:sp>
        <p:nvSpPr>
          <p:cNvPr id="4" name="Espace réservé du numéro de diapositive 3"/>
          <p:cNvSpPr>
            <a:spLocks noGrp="1"/>
          </p:cNvSpPr>
          <p:nvPr>
            <p:ph type="sldNum" sz="quarter" idx="12"/>
          </p:nvPr>
        </p:nvSpPr>
        <p:spPr/>
        <p:txBody>
          <a:bodyPr/>
          <a:lstStyle/>
          <a:p>
            <a:fld id="{BE01D3B6-DFF3-4048-9333-1DA4C085F7FA}" type="slidenum">
              <a:rPr lang="fr-BE" smtClean="0"/>
              <a:t>2</a:t>
            </a:fld>
            <a:endParaRPr lang="fr-BE" dirty="0"/>
          </a:p>
        </p:txBody>
      </p:sp>
      <p:sp>
        <p:nvSpPr>
          <p:cNvPr id="8" name="Espace réservé du pied de page 7"/>
          <p:cNvSpPr>
            <a:spLocks noGrp="1"/>
          </p:cNvSpPr>
          <p:nvPr>
            <p:ph type="ftr" sz="quarter" idx="11"/>
          </p:nvPr>
        </p:nvSpPr>
        <p:spPr/>
        <p:txBody>
          <a:bodyPr/>
          <a:lstStyle/>
          <a:p>
            <a:r>
              <a:rPr lang="fr-BE" dirty="0"/>
              <a:t>Dr Etienne Laurent ANMC</a:t>
            </a:r>
          </a:p>
        </p:txBody>
      </p:sp>
    </p:spTree>
    <p:extLst>
      <p:ext uri="{BB962C8B-B14F-4D97-AF65-F5344CB8AC3E}">
        <p14:creationId xmlns:p14="http://schemas.microsoft.com/office/powerpoint/2010/main" val="16207739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075240" cy="706090"/>
          </a:xfrm>
        </p:spPr>
        <p:txBody>
          <a:bodyPr>
            <a:normAutofit fontScale="90000"/>
          </a:bodyPr>
          <a:lstStyle/>
          <a:p>
            <a:r>
              <a:rPr lang="fr-BE" dirty="0"/>
              <a:t>Déjà avant le plan de réintégration</a:t>
            </a:r>
          </a:p>
        </p:txBody>
      </p:sp>
      <p:sp>
        <p:nvSpPr>
          <p:cNvPr id="3" name="Espace réservé du contenu 2"/>
          <p:cNvSpPr>
            <a:spLocks noGrp="1"/>
          </p:cNvSpPr>
          <p:nvPr>
            <p:ph idx="1"/>
          </p:nvPr>
        </p:nvSpPr>
        <p:spPr>
          <a:xfrm>
            <a:off x="179512" y="1196752"/>
            <a:ext cx="8229600" cy="4525963"/>
          </a:xfrm>
        </p:spPr>
        <p:txBody>
          <a:bodyPr>
            <a:normAutofit lnSpcReduction="10000"/>
          </a:bodyPr>
          <a:lstStyle/>
          <a:p>
            <a:r>
              <a:rPr lang="fr-BE" dirty="0"/>
              <a:t>Equipes pluridisciplinaires (</a:t>
            </a:r>
            <a:r>
              <a:rPr lang="fr-BE" dirty="0" err="1"/>
              <a:t>infirmièr</a:t>
            </a:r>
            <a:r>
              <a:rPr lang="fr-BE" dirty="0"/>
              <a:t>(e), </a:t>
            </a:r>
            <a:r>
              <a:rPr lang="fr-BE" dirty="0" err="1"/>
              <a:t>kine</a:t>
            </a:r>
            <a:r>
              <a:rPr lang="fr-BE" dirty="0"/>
              <a:t>, psychologue, ergo…) autour du médecin-conseil</a:t>
            </a:r>
          </a:p>
          <a:p>
            <a:r>
              <a:rPr lang="fr-BE" dirty="0"/>
              <a:t>Contrat de collaboration CIN-INAMI-FOREM et </a:t>
            </a:r>
            <a:r>
              <a:rPr lang="fr-BE" dirty="0" err="1"/>
              <a:t>Actiris</a:t>
            </a:r>
            <a:r>
              <a:rPr lang="fr-BE" dirty="0"/>
              <a:t> et mise à jour par l’INAMI du concept de « profession de référence » pour y avoir accès plus largement</a:t>
            </a:r>
          </a:p>
          <a:p>
            <a:r>
              <a:rPr lang="fr-BE" dirty="0"/>
              <a:t>Groupe Trio pour améliorer la connaissance et surtout les contacts transversaux MC-MT-MDT</a:t>
            </a:r>
          </a:p>
        </p:txBody>
      </p:sp>
      <p:sp>
        <p:nvSpPr>
          <p:cNvPr id="4" name="Espace réservé du numéro de diapositive 3"/>
          <p:cNvSpPr>
            <a:spLocks noGrp="1"/>
          </p:cNvSpPr>
          <p:nvPr>
            <p:ph type="sldNum" sz="quarter" idx="12"/>
          </p:nvPr>
        </p:nvSpPr>
        <p:spPr/>
        <p:txBody>
          <a:bodyPr/>
          <a:lstStyle/>
          <a:p>
            <a:fld id="{BE01D3B6-DFF3-4048-9333-1DA4C085F7FA}" type="slidenum">
              <a:rPr lang="fr-BE" smtClean="0"/>
              <a:t>3</a:t>
            </a:fld>
            <a:endParaRPr lang="fr-BE"/>
          </a:p>
        </p:txBody>
      </p:sp>
      <p:sp>
        <p:nvSpPr>
          <p:cNvPr id="8" name="Espace réservé du pied de page 7"/>
          <p:cNvSpPr>
            <a:spLocks noGrp="1"/>
          </p:cNvSpPr>
          <p:nvPr>
            <p:ph type="ftr" sz="quarter" idx="11"/>
          </p:nvPr>
        </p:nvSpPr>
        <p:spPr/>
        <p:txBody>
          <a:bodyPr/>
          <a:lstStyle/>
          <a:p>
            <a:r>
              <a:rPr lang="fr-BE"/>
              <a:t>Dr Etienne Laurent ANMC</a:t>
            </a:r>
          </a:p>
        </p:txBody>
      </p:sp>
      <p:sp>
        <p:nvSpPr>
          <p:cNvPr id="5" name="Rectangle à coins arrondis 4"/>
          <p:cNvSpPr/>
          <p:nvPr/>
        </p:nvSpPr>
        <p:spPr>
          <a:xfrm>
            <a:off x="1115616" y="5445224"/>
            <a:ext cx="6768752" cy="72008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BE" dirty="0"/>
              <a:t>Depuis 2005 nous essayons d’avancer dans la réinsertion en l’absence de législation  bien adaptée</a:t>
            </a:r>
          </a:p>
        </p:txBody>
      </p:sp>
    </p:spTree>
    <p:extLst>
      <p:ext uri="{BB962C8B-B14F-4D97-AF65-F5344CB8AC3E}">
        <p14:creationId xmlns:p14="http://schemas.microsoft.com/office/powerpoint/2010/main" val="40775262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p>
            <a:r>
              <a:rPr lang="nl-BE"/>
              <a:t>19/05/2016</a:t>
            </a:r>
            <a:endParaRPr lang="en-US" dirty="0"/>
          </a:p>
        </p:txBody>
      </p:sp>
      <p:sp>
        <p:nvSpPr>
          <p:cNvPr id="4" name="Tijdelijke aanduiding voor dianummer 3"/>
          <p:cNvSpPr>
            <a:spLocks noGrp="1"/>
          </p:cNvSpPr>
          <p:nvPr>
            <p:ph type="sldNum" sz="quarter" idx="12"/>
          </p:nvPr>
        </p:nvSpPr>
        <p:spPr/>
        <p:txBody>
          <a:bodyPr/>
          <a:lstStyle/>
          <a:p>
            <a:fld id="{BA9B540C-44DA-4F69-89C9-7C84606640D3}" type="slidenum">
              <a:rPr lang="en-US" smtClean="0"/>
              <a:pPr/>
              <a:t>4</a:t>
            </a:fld>
            <a:endParaRPr lang="en-US"/>
          </a:p>
        </p:txBody>
      </p:sp>
      <p:sp>
        <p:nvSpPr>
          <p:cNvPr id="7" name="Titel 6"/>
          <p:cNvSpPr>
            <a:spLocks noGrp="1"/>
          </p:cNvSpPr>
          <p:nvPr>
            <p:ph type="title"/>
          </p:nvPr>
        </p:nvSpPr>
        <p:spPr>
          <a:xfrm>
            <a:off x="251520" y="260648"/>
            <a:ext cx="8208912" cy="1143000"/>
          </a:xfrm>
        </p:spPr>
        <p:txBody>
          <a:bodyPr/>
          <a:lstStyle/>
          <a:p>
            <a:r>
              <a:rPr lang="nl-BE" sz="2400" dirty="0"/>
              <a:t>Nieuwe initiatieven – positieve signalen</a:t>
            </a:r>
          </a:p>
        </p:txBody>
      </p:sp>
      <p:sp>
        <p:nvSpPr>
          <p:cNvPr id="5" name="Stroomdiagram: Alternatief proces 4"/>
          <p:cNvSpPr/>
          <p:nvPr/>
        </p:nvSpPr>
        <p:spPr>
          <a:xfrm>
            <a:off x="349912" y="476672"/>
            <a:ext cx="8496944" cy="144016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Interdisciplinaire werking </a:t>
            </a:r>
            <a:r>
              <a:rPr lang="nl-BE" sz="2400" dirty="0">
                <a:solidFill>
                  <a:schemeClr val="tx1">
                    <a:lumMod val="95000"/>
                    <a:lumOff val="5000"/>
                  </a:schemeClr>
                </a:solidFill>
              </a:rPr>
              <a:t>team Brugge</a:t>
            </a:r>
            <a:r>
              <a:rPr lang="nl-BE" dirty="0"/>
              <a:t>: AG-Verpleegkundige- Ergo-Kiné</a:t>
            </a:r>
          </a:p>
          <a:p>
            <a:pPr algn="ctr"/>
            <a:r>
              <a:rPr lang="nl-BE" dirty="0"/>
              <a:t>Vermindering aantal consultaties = stagnatie aantal overgang invaliditeit</a:t>
            </a:r>
          </a:p>
          <a:p>
            <a:pPr algn="ctr"/>
            <a:r>
              <a:rPr lang="nl-BE" dirty="0"/>
              <a:t>Interdisciplinair dossieroverleg = enkel nuttige en noodzakelijke consultaties</a:t>
            </a:r>
          </a:p>
        </p:txBody>
      </p:sp>
      <p:sp>
        <p:nvSpPr>
          <p:cNvPr id="8" name="Stroomdiagram: Alternatief proces 7"/>
          <p:cNvSpPr/>
          <p:nvPr/>
        </p:nvSpPr>
        <p:spPr>
          <a:xfrm>
            <a:off x="349912" y="1934285"/>
            <a:ext cx="8496944" cy="115212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Interdisciplinaire werking </a:t>
            </a:r>
            <a:r>
              <a:rPr lang="nl-BE" sz="2400" dirty="0">
                <a:solidFill>
                  <a:schemeClr val="tx1">
                    <a:lumMod val="95000"/>
                    <a:lumOff val="5000"/>
                  </a:schemeClr>
                </a:solidFill>
              </a:rPr>
              <a:t>team Henegouwen</a:t>
            </a:r>
            <a:r>
              <a:rPr lang="nl-BE" dirty="0"/>
              <a:t>: AG-Verpleegkundige – Ergo</a:t>
            </a:r>
          </a:p>
          <a:p>
            <a:pPr algn="ctr"/>
            <a:r>
              <a:rPr lang="nl-BE" dirty="0"/>
              <a:t>Vragenlijst bij uitnodiging consultatie = gerichte en voorbereide gesprekken tijdens consultatie</a:t>
            </a:r>
          </a:p>
        </p:txBody>
      </p:sp>
      <p:sp>
        <p:nvSpPr>
          <p:cNvPr id="9" name="Stroomdiagram: Alternatief proces 8"/>
          <p:cNvSpPr/>
          <p:nvPr/>
        </p:nvSpPr>
        <p:spPr>
          <a:xfrm>
            <a:off x="349912" y="3103473"/>
            <a:ext cx="8496944" cy="115212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Interdisciplinaire werking </a:t>
            </a:r>
            <a:r>
              <a:rPr lang="nl-BE" sz="2400" dirty="0">
                <a:solidFill>
                  <a:schemeClr val="tx1">
                    <a:lumMod val="95000"/>
                    <a:lumOff val="5000"/>
                  </a:schemeClr>
                </a:solidFill>
              </a:rPr>
              <a:t>team Midden-Vlaanderen</a:t>
            </a:r>
            <a:r>
              <a:rPr lang="nl-BE" dirty="0"/>
              <a:t>: AG + psychologen</a:t>
            </a:r>
          </a:p>
          <a:p>
            <a:pPr algn="ctr"/>
            <a:r>
              <a:rPr lang="nl-BE" dirty="0"/>
              <a:t>Snellere detectie motivatie – houding tegenover arbeid – contextuele factoren – gebruik van testen</a:t>
            </a:r>
          </a:p>
        </p:txBody>
      </p:sp>
      <p:sp>
        <p:nvSpPr>
          <p:cNvPr id="10" name="Stroomdiagram: Alternatief proces 9"/>
          <p:cNvSpPr/>
          <p:nvPr/>
        </p:nvSpPr>
        <p:spPr>
          <a:xfrm>
            <a:off x="349912" y="4258620"/>
            <a:ext cx="8496944" cy="115212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Project inwerkcoaching </a:t>
            </a:r>
            <a:r>
              <a:rPr lang="nl-BE" sz="2400" dirty="0">
                <a:solidFill>
                  <a:schemeClr val="tx1">
                    <a:lumMod val="95000"/>
                    <a:lumOff val="5000"/>
                  </a:schemeClr>
                </a:solidFill>
              </a:rPr>
              <a:t>team Limburg</a:t>
            </a:r>
            <a:r>
              <a:rPr lang="nl-BE" dirty="0"/>
              <a:t>: AG + ergotherapeuten</a:t>
            </a:r>
          </a:p>
          <a:p>
            <a:pPr algn="ctr"/>
            <a:r>
              <a:rPr lang="nl-BE" dirty="0"/>
              <a:t>Vroeginterventie verzekerden met arbeidscontract– 11% snellere werkhervatting – 22% meer deeltijdse werkhervatting – 7% minder herval</a:t>
            </a:r>
          </a:p>
        </p:txBody>
      </p:sp>
      <p:sp>
        <p:nvSpPr>
          <p:cNvPr id="11" name="Stroomdiagram: Alternatief proces 10"/>
          <p:cNvSpPr/>
          <p:nvPr/>
        </p:nvSpPr>
        <p:spPr>
          <a:xfrm>
            <a:off x="370580" y="5421895"/>
            <a:ext cx="8496944" cy="115212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Project </a:t>
            </a:r>
            <a:r>
              <a:rPr lang="nl-BE" sz="2400" dirty="0">
                <a:solidFill>
                  <a:schemeClr val="tx1"/>
                </a:solidFill>
              </a:rPr>
              <a:t>TRIO Wallonië </a:t>
            </a:r>
            <a:r>
              <a:rPr lang="nl-BE" sz="1600" b="1" dirty="0">
                <a:solidFill>
                  <a:schemeClr val="bg1"/>
                </a:solidFill>
              </a:rPr>
              <a:t>sinds 2012 met SSM</a:t>
            </a:r>
            <a:r>
              <a:rPr lang="nl-BE" dirty="0"/>
              <a:t>G + SSMT + ASMA :                                    Overleg arbeidsongeschiktheid – provinciaal - geaccrediteerd – Stuurgroep – gefinancierd door RIZIV </a:t>
            </a:r>
          </a:p>
        </p:txBody>
      </p:sp>
    </p:spTree>
    <p:extLst>
      <p:ext uri="{BB962C8B-B14F-4D97-AF65-F5344CB8AC3E}">
        <p14:creationId xmlns:p14="http://schemas.microsoft.com/office/powerpoint/2010/main" val="39632634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p>
            <a:r>
              <a:rPr lang="nl-BE"/>
              <a:t>19/05/2016</a:t>
            </a:r>
            <a:endParaRPr lang="en-US" dirty="0"/>
          </a:p>
        </p:txBody>
      </p:sp>
      <p:sp>
        <p:nvSpPr>
          <p:cNvPr id="4" name="Tijdelijke aanduiding voor dianummer 3"/>
          <p:cNvSpPr>
            <a:spLocks noGrp="1"/>
          </p:cNvSpPr>
          <p:nvPr>
            <p:ph type="sldNum" sz="quarter" idx="12"/>
          </p:nvPr>
        </p:nvSpPr>
        <p:spPr/>
        <p:txBody>
          <a:bodyPr/>
          <a:lstStyle/>
          <a:p>
            <a:fld id="{BA9B540C-44DA-4F69-89C9-7C84606640D3}" type="slidenum">
              <a:rPr lang="en-US" smtClean="0"/>
              <a:pPr/>
              <a:t>5</a:t>
            </a:fld>
            <a:endParaRPr lang="en-US"/>
          </a:p>
        </p:txBody>
      </p:sp>
      <p:sp>
        <p:nvSpPr>
          <p:cNvPr id="7" name="Titel 6"/>
          <p:cNvSpPr>
            <a:spLocks noGrp="1"/>
          </p:cNvSpPr>
          <p:nvPr>
            <p:ph type="title"/>
          </p:nvPr>
        </p:nvSpPr>
        <p:spPr>
          <a:xfrm>
            <a:off x="251520" y="260648"/>
            <a:ext cx="4331168" cy="1143000"/>
          </a:xfrm>
        </p:spPr>
        <p:txBody>
          <a:bodyPr/>
          <a:lstStyle/>
          <a:p>
            <a:r>
              <a:rPr lang="nl-BE" sz="2400" dirty="0" err="1"/>
              <a:t>Fonction</a:t>
            </a:r>
            <a:r>
              <a:rPr lang="nl-BE" sz="2400" dirty="0"/>
              <a:t> pivot du </a:t>
            </a:r>
            <a:r>
              <a:rPr lang="nl-BE" sz="2400" dirty="0" err="1"/>
              <a:t>médecin-conseil</a:t>
            </a:r>
            <a:endParaRPr lang="nl-BE" sz="2400" dirty="0"/>
          </a:p>
        </p:txBody>
      </p:sp>
      <p:sp>
        <p:nvSpPr>
          <p:cNvPr id="5" name="Afgeronde rechthoek 4"/>
          <p:cNvSpPr/>
          <p:nvPr/>
        </p:nvSpPr>
        <p:spPr>
          <a:xfrm>
            <a:off x="135282" y="1124744"/>
            <a:ext cx="1456598" cy="648072"/>
          </a:xfrm>
          <a:prstGeom prst="roundRect">
            <a:avLst/>
          </a:prstGeom>
          <a:solidFill>
            <a:schemeClr val="accent2">
              <a:lumMod val="60000"/>
              <a:lumOff val="40000"/>
            </a:schemeClr>
          </a:solidFill>
        </p:spPr>
        <p:style>
          <a:lnRef idx="1">
            <a:schemeClr val="accent6"/>
          </a:lnRef>
          <a:fillRef idx="3">
            <a:schemeClr val="accent6"/>
          </a:fillRef>
          <a:effectRef idx="2">
            <a:schemeClr val="accent6"/>
          </a:effectRef>
          <a:fontRef idx="minor">
            <a:schemeClr val="lt1"/>
          </a:fontRef>
        </p:style>
        <p:txBody>
          <a:bodyPr rtlCol="0" anchor="ctr"/>
          <a:lstStyle/>
          <a:p>
            <a:pPr algn="ctr"/>
            <a:r>
              <a:rPr lang="nl-BE" sz="3600" dirty="0" err="1"/>
              <a:t>Outils</a:t>
            </a:r>
            <a:endParaRPr lang="nl-BE" sz="3600" dirty="0"/>
          </a:p>
        </p:txBody>
      </p:sp>
      <p:sp>
        <p:nvSpPr>
          <p:cNvPr id="9" name="Afgeronde rechthoek 8"/>
          <p:cNvSpPr/>
          <p:nvPr/>
        </p:nvSpPr>
        <p:spPr>
          <a:xfrm>
            <a:off x="135282" y="2235323"/>
            <a:ext cx="4104456" cy="792088"/>
          </a:xfrm>
          <a:prstGeom prst="roundRect">
            <a:avLst/>
          </a:prstGeom>
          <a:solidFill>
            <a:schemeClr val="accent2">
              <a:lumMod val="60000"/>
              <a:lumOff val="40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a:r>
              <a:rPr lang="nl-BE" sz="2000" dirty="0"/>
              <a:t>Reprise </a:t>
            </a:r>
            <a:r>
              <a:rPr lang="nl-BE" sz="2000" dirty="0" err="1"/>
              <a:t>partielle</a:t>
            </a:r>
            <a:endParaRPr lang="nl-BE" sz="2000" dirty="0"/>
          </a:p>
        </p:txBody>
      </p:sp>
      <p:sp>
        <p:nvSpPr>
          <p:cNvPr id="13" name="Afgeronde rechthoek 12"/>
          <p:cNvSpPr/>
          <p:nvPr/>
        </p:nvSpPr>
        <p:spPr>
          <a:xfrm>
            <a:off x="4728359" y="2284312"/>
            <a:ext cx="4104456" cy="792088"/>
          </a:xfrm>
          <a:prstGeom prst="roundRect">
            <a:avLst/>
          </a:prstGeom>
          <a:solidFill>
            <a:schemeClr val="accent2">
              <a:lumMod val="60000"/>
              <a:lumOff val="40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a:r>
              <a:rPr lang="nl-BE" sz="2000" dirty="0" err="1"/>
              <a:t>Réadaptation</a:t>
            </a:r>
            <a:r>
              <a:rPr lang="nl-BE" sz="2000" dirty="0"/>
              <a:t> </a:t>
            </a:r>
            <a:r>
              <a:rPr lang="nl-BE" sz="2000" dirty="0" err="1"/>
              <a:t>professionnelle</a:t>
            </a:r>
            <a:endParaRPr lang="nl-BE" sz="2000" dirty="0"/>
          </a:p>
        </p:txBody>
      </p:sp>
      <p:sp>
        <p:nvSpPr>
          <p:cNvPr id="14" name="Afgeronde rechthoek 13"/>
          <p:cNvSpPr/>
          <p:nvPr/>
        </p:nvSpPr>
        <p:spPr>
          <a:xfrm>
            <a:off x="135282" y="5013176"/>
            <a:ext cx="4447406" cy="792088"/>
          </a:xfrm>
          <a:prstGeom prst="roundRect">
            <a:avLst/>
          </a:prstGeom>
          <a:solidFill>
            <a:schemeClr val="accent2">
              <a:lumMod val="60000"/>
              <a:lumOff val="40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a:r>
              <a:rPr lang="nl-BE" sz="2000" dirty="0" err="1"/>
              <a:t>Conventions</a:t>
            </a:r>
            <a:r>
              <a:rPr lang="nl-BE" sz="2000" dirty="0"/>
              <a:t> (VDAB FOREM ACTIRIS)</a:t>
            </a:r>
          </a:p>
        </p:txBody>
      </p:sp>
      <p:sp>
        <p:nvSpPr>
          <p:cNvPr id="15" name="Afgeronde rechthoek 14"/>
          <p:cNvSpPr/>
          <p:nvPr/>
        </p:nvSpPr>
        <p:spPr>
          <a:xfrm>
            <a:off x="4948604" y="5001508"/>
            <a:ext cx="3655318" cy="792088"/>
          </a:xfrm>
          <a:prstGeom prst="roundRect">
            <a:avLst/>
          </a:prstGeom>
          <a:solidFill>
            <a:schemeClr val="accent2">
              <a:lumMod val="60000"/>
              <a:lumOff val="40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a:r>
              <a:rPr lang="nl-BE" sz="2000" dirty="0" err="1"/>
              <a:t>Bénévolat</a:t>
            </a:r>
            <a:r>
              <a:rPr lang="nl-BE" sz="2000" dirty="0"/>
              <a:t> (2005)</a:t>
            </a:r>
          </a:p>
        </p:txBody>
      </p:sp>
      <p:pic>
        <p:nvPicPr>
          <p:cNvPr id="3074" name="Picture 2" descr="https://www.lerenenwerken.nl/sites/default/files/styles/thumbnail/public/afbeeldingen/nieuws/01-2016/werkende-mensen.jpg?itok=75YkbYqF">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31838" y="3227373"/>
            <a:ext cx="3407059" cy="170353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à coins arrondis 2"/>
          <p:cNvSpPr/>
          <p:nvPr/>
        </p:nvSpPr>
        <p:spPr>
          <a:xfrm>
            <a:off x="5148064" y="188640"/>
            <a:ext cx="3684751" cy="93610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BE" dirty="0"/>
              <a:t>Progrès MTCP : </a:t>
            </a:r>
            <a:r>
              <a:rPr lang="fr-BE" u="sng" dirty="0"/>
              <a:t>examen de pré-reprise !</a:t>
            </a:r>
          </a:p>
        </p:txBody>
      </p:sp>
    </p:spTree>
    <p:extLst>
      <p:ext uri="{BB962C8B-B14F-4D97-AF65-F5344CB8AC3E}">
        <p14:creationId xmlns:p14="http://schemas.microsoft.com/office/powerpoint/2010/main" val="7933083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p>
            <a:r>
              <a:rPr lang="nl-BE"/>
              <a:t>19/05/2016</a:t>
            </a:r>
            <a:endParaRPr lang="en-US" dirty="0"/>
          </a:p>
        </p:txBody>
      </p:sp>
      <p:sp>
        <p:nvSpPr>
          <p:cNvPr id="4" name="Tijdelijke aanduiding voor dianummer 3"/>
          <p:cNvSpPr>
            <a:spLocks noGrp="1"/>
          </p:cNvSpPr>
          <p:nvPr>
            <p:ph type="sldNum" sz="quarter" idx="12"/>
          </p:nvPr>
        </p:nvSpPr>
        <p:spPr/>
        <p:txBody>
          <a:bodyPr/>
          <a:lstStyle/>
          <a:p>
            <a:fld id="{BA9B540C-44DA-4F69-89C9-7C84606640D3}" type="slidenum">
              <a:rPr lang="en-US" smtClean="0"/>
              <a:pPr/>
              <a:t>6</a:t>
            </a:fld>
            <a:endParaRPr lang="en-US"/>
          </a:p>
        </p:txBody>
      </p:sp>
      <p:sp>
        <p:nvSpPr>
          <p:cNvPr id="7" name="Titel 6"/>
          <p:cNvSpPr>
            <a:spLocks noGrp="1"/>
          </p:cNvSpPr>
          <p:nvPr>
            <p:ph type="title"/>
          </p:nvPr>
        </p:nvSpPr>
        <p:spPr>
          <a:xfrm>
            <a:off x="251520" y="260648"/>
            <a:ext cx="8208912" cy="648072"/>
          </a:xfrm>
        </p:spPr>
        <p:txBody>
          <a:bodyPr>
            <a:normAutofit fontScale="90000"/>
          </a:bodyPr>
          <a:lstStyle/>
          <a:p>
            <a:r>
              <a:rPr lang="nl-BE" sz="2400" dirty="0"/>
              <a:t>LCM aanpak re-integratie---</a:t>
            </a:r>
            <a:r>
              <a:rPr lang="nl-BE" sz="2400" dirty="0" err="1"/>
              <a:t>Projet</a:t>
            </a:r>
            <a:r>
              <a:rPr lang="nl-BE" sz="2400" dirty="0"/>
              <a:t> Pilote CM Limburg (</a:t>
            </a:r>
            <a:r>
              <a:rPr lang="nl-BE" sz="2400" dirty="0" err="1"/>
              <a:t>depuis</a:t>
            </a:r>
            <a:r>
              <a:rPr lang="nl-BE" sz="2400" dirty="0"/>
              <a:t> 2010)</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184" y="908720"/>
            <a:ext cx="8784976" cy="57606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à coins arrondis 2"/>
          <p:cNvSpPr/>
          <p:nvPr/>
        </p:nvSpPr>
        <p:spPr>
          <a:xfrm>
            <a:off x="0" y="908720"/>
            <a:ext cx="2123728" cy="72008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BE" dirty="0"/>
              <a:t>Prendre par la main </a:t>
            </a:r>
          </a:p>
        </p:txBody>
      </p:sp>
    </p:spTree>
    <p:extLst>
      <p:ext uri="{BB962C8B-B14F-4D97-AF65-F5344CB8AC3E}">
        <p14:creationId xmlns:p14="http://schemas.microsoft.com/office/powerpoint/2010/main" val="36606315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p>
            <a:r>
              <a:rPr lang="nl-BE"/>
              <a:t>19/05/2016</a:t>
            </a:r>
            <a:endParaRPr lang="en-US" dirty="0"/>
          </a:p>
        </p:txBody>
      </p:sp>
      <p:sp>
        <p:nvSpPr>
          <p:cNvPr id="4" name="Tijdelijke aanduiding voor dianummer 3"/>
          <p:cNvSpPr>
            <a:spLocks noGrp="1"/>
          </p:cNvSpPr>
          <p:nvPr>
            <p:ph type="sldNum" sz="quarter" idx="12"/>
          </p:nvPr>
        </p:nvSpPr>
        <p:spPr/>
        <p:txBody>
          <a:bodyPr/>
          <a:lstStyle/>
          <a:p>
            <a:fld id="{BA9B540C-44DA-4F69-89C9-7C84606640D3}" type="slidenum">
              <a:rPr lang="en-US" smtClean="0"/>
              <a:pPr/>
              <a:t>7</a:t>
            </a:fld>
            <a:endParaRPr lang="en-US"/>
          </a:p>
        </p:txBody>
      </p:sp>
      <p:sp>
        <p:nvSpPr>
          <p:cNvPr id="5" name="Ovaal 4"/>
          <p:cNvSpPr/>
          <p:nvPr/>
        </p:nvSpPr>
        <p:spPr>
          <a:xfrm>
            <a:off x="299997" y="2456868"/>
            <a:ext cx="2225775" cy="1266829"/>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nl-BE" dirty="0"/>
              <a:t>Adviserend geneesheer</a:t>
            </a:r>
          </a:p>
        </p:txBody>
      </p:sp>
      <p:sp>
        <p:nvSpPr>
          <p:cNvPr id="10" name="Ovaal 9"/>
          <p:cNvSpPr/>
          <p:nvPr/>
        </p:nvSpPr>
        <p:spPr>
          <a:xfrm>
            <a:off x="6424696" y="4543866"/>
            <a:ext cx="1800905" cy="1344366"/>
          </a:xfrm>
          <a:prstGeom prst="ellipse">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nl-BE" sz="2000" b="1" dirty="0"/>
              <a:t>VAPH , </a:t>
            </a:r>
            <a:r>
              <a:rPr lang="nl-BE" sz="2000" b="1" dirty="0" err="1"/>
              <a:t>Phare</a:t>
            </a:r>
            <a:r>
              <a:rPr lang="nl-BE" sz="2000" b="1" dirty="0"/>
              <a:t>, AVIQ</a:t>
            </a:r>
          </a:p>
        </p:txBody>
      </p:sp>
      <p:sp>
        <p:nvSpPr>
          <p:cNvPr id="24" name="Ovaal 23"/>
          <p:cNvSpPr/>
          <p:nvPr/>
        </p:nvSpPr>
        <p:spPr>
          <a:xfrm>
            <a:off x="6668045" y="2400080"/>
            <a:ext cx="2220228" cy="992595"/>
          </a:xfrm>
          <a:prstGeom prst="ellipse">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nl-BE" sz="2000" b="1" dirty="0"/>
              <a:t>VDAB- GTB Actiris</a:t>
            </a:r>
          </a:p>
        </p:txBody>
      </p:sp>
      <p:sp>
        <p:nvSpPr>
          <p:cNvPr id="18" name="Rechthoek 17"/>
          <p:cNvSpPr/>
          <p:nvPr/>
        </p:nvSpPr>
        <p:spPr>
          <a:xfrm>
            <a:off x="3779912" y="4946088"/>
            <a:ext cx="2414167" cy="1370791"/>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r>
              <a:rPr lang="nl-BE" sz="1400" b="1" dirty="0"/>
              <a:t>VERPLEEGKUNDIGE</a:t>
            </a:r>
          </a:p>
          <a:p>
            <a:r>
              <a:rPr lang="nl-BE" sz="1400" b="1" dirty="0"/>
              <a:t>PSYCHOLOOG</a:t>
            </a:r>
          </a:p>
          <a:p>
            <a:r>
              <a:rPr lang="nl-BE" sz="1400" b="1" dirty="0"/>
              <a:t>KINE – ERGO</a:t>
            </a:r>
          </a:p>
          <a:p>
            <a:r>
              <a:rPr lang="nl-BE" sz="1400" b="1" dirty="0"/>
              <a:t>MAATSCHAPPELIJK WERK</a:t>
            </a:r>
          </a:p>
          <a:p>
            <a:r>
              <a:rPr lang="nl-BE" sz="1400" b="1" dirty="0"/>
              <a:t>ADMINISTRATIE</a:t>
            </a:r>
          </a:p>
        </p:txBody>
      </p:sp>
      <p:sp>
        <p:nvSpPr>
          <p:cNvPr id="28" name="Afgeronde rechthoek 27"/>
          <p:cNvSpPr/>
          <p:nvPr/>
        </p:nvSpPr>
        <p:spPr>
          <a:xfrm>
            <a:off x="254276" y="4920076"/>
            <a:ext cx="2573430" cy="285765"/>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nl-BE" dirty="0"/>
              <a:t>EXPERTISE</a:t>
            </a:r>
          </a:p>
        </p:txBody>
      </p:sp>
      <p:sp>
        <p:nvSpPr>
          <p:cNvPr id="37" name="Afgeronde rechthoek 36"/>
          <p:cNvSpPr/>
          <p:nvPr/>
        </p:nvSpPr>
        <p:spPr>
          <a:xfrm>
            <a:off x="285189" y="4485193"/>
            <a:ext cx="2573430" cy="285765"/>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nl-BE" dirty="0"/>
              <a:t>SUPERVISION</a:t>
            </a:r>
          </a:p>
        </p:txBody>
      </p:sp>
      <p:sp>
        <p:nvSpPr>
          <p:cNvPr id="40" name="Afgeronde rechthoek 39"/>
          <p:cNvSpPr/>
          <p:nvPr/>
        </p:nvSpPr>
        <p:spPr>
          <a:xfrm>
            <a:off x="254276" y="5345719"/>
            <a:ext cx="2573430" cy="285765"/>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nl-BE" dirty="0" err="1"/>
              <a:t>Fonction</a:t>
            </a:r>
            <a:r>
              <a:rPr lang="nl-BE" dirty="0"/>
              <a:t> Pivot</a:t>
            </a:r>
          </a:p>
        </p:txBody>
      </p:sp>
      <p:sp>
        <p:nvSpPr>
          <p:cNvPr id="41" name="Afgeronde rechthoek 40"/>
          <p:cNvSpPr/>
          <p:nvPr/>
        </p:nvSpPr>
        <p:spPr>
          <a:xfrm>
            <a:off x="274070" y="5832165"/>
            <a:ext cx="2573430" cy="285765"/>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nl-BE" dirty="0" err="1"/>
              <a:t>Guichet</a:t>
            </a:r>
            <a:r>
              <a:rPr lang="nl-BE" dirty="0"/>
              <a:t> </a:t>
            </a:r>
            <a:r>
              <a:rPr lang="nl-BE" dirty="0" err="1"/>
              <a:t>unique</a:t>
            </a:r>
            <a:endParaRPr lang="nl-BE" dirty="0"/>
          </a:p>
        </p:txBody>
      </p:sp>
      <p:sp>
        <p:nvSpPr>
          <p:cNvPr id="44" name="Ovaal 43"/>
          <p:cNvSpPr/>
          <p:nvPr/>
        </p:nvSpPr>
        <p:spPr>
          <a:xfrm>
            <a:off x="2998039" y="2191980"/>
            <a:ext cx="3059097" cy="1596712"/>
          </a:xfrm>
          <a:prstGeom prst="ellipse">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nl-BE" sz="2600" b="1" dirty="0" err="1"/>
              <a:t>Assuré</a:t>
            </a:r>
            <a:endParaRPr lang="nl-BE" sz="2600" b="1" dirty="0"/>
          </a:p>
        </p:txBody>
      </p:sp>
      <p:sp>
        <p:nvSpPr>
          <p:cNvPr id="30" name="Ovaal 29"/>
          <p:cNvSpPr/>
          <p:nvPr/>
        </p:nvSpPr>
        <p:spPr>
          <a:xfrm>
            <a:off x="42780" y="661418"/>
            <a:ext cx="2410348" cy="1317018"/>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nl-BE" sz="2000" dirty="0" err="1"/>
              <a:t>Médecin-traitant</a:t>
            </a:r>
            <a:endParaRPr lang="nl-BE" sz="2000" dirty="0"/>
          </a:p>
        </p:txBody>
      </p:sp>
      <p:sp>
        <p:nvSpPr>
          <p:cNvPr id="31" name="Ovaal 30"/>
          <p:cNvSpPr/>
          <p:nvPr/>
        </p:nvSpPr>
        <p:spPr>
          <a:xfrm>
            <a:off x="6477925" y="734255"/>
            <a:ext cx="2410348" cy="1317018"/>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nl-BE" sz="2000" dirty="0"/>
              <a:t>MTCP</a:t>
            </a:r>
          </a:p>
        </p:txBody>
      </p:sp>
      <p:sp>
        <p:nvSpPr>
          <p:cNvPr id="16" name="PIJL-LINKS en -RECHTS 15"/>
          <p:cNvSpPr/>
          <p:nvPr/>
        </p:nvSpPr>
        <p:spPr>
          <a:xfrm rot="2042230">
            <a:off x="2193524" y="1780044"/>
            <a:ext cx="1315298" cy="394688"/>
          </a:xfrm>
          <a:prstGeom prst="leftRightArrow">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nl-BE"/>
          </a:p>
        </p:txBody>
      </p:sp>
      <p:sp>
        <p:nvSpPr>
          <p:cNvPr id="35" name="PIJL-LINKS en -RECHTS 34"/>
          <p:cNvSpPr/>
          <p:nvPr/>
        </p:nvSpPr>
        <p:spPr>
          <a:xfrm rot="7784833">
            <a:off x="5653038" y="1797477"/>
            <a:ext cx="1102947" cy="661375"/>
          </a:xfrm>
          <a:prstGeom prst="leftRightArrow">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nl-BE"/>
          </a:p>
        </p:txBody>
      </p:sp>
      <p:sp>
        <p:nvSpPr>
          <p:cNvPr id="36" name="PIJL-LINKS en -RECHTS 35"/>
          <p:cNvSpPr/>
          <p:nvPr/>
        </p:nvSpPr>
        <p:spPr>
          <a:xfrm rot="158092">
            <a:off x="6026817" y="2775717"/>
            <a:ext cx="600590" cy="106914"/>
          </a:xfrm>
          <a:prstGeom prst="leftRightArrow">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nl-BE"/>
          </a:p>
        </p:txBody>
      </p:sp>
      <p:sp>
        <p:nvSpPr>
          <p:cNvPr id="38" name="PIJL-LINKS en -RECHTS 37"/>
          <p:cNvSpPr/>
          <p:nvPr/>
        </p:nvSpPr>
        <p:spPr>
          <a:xfrm rot="158092">
            <a:off x="2471294" y="3696077"/>
            <a:ext cx="659312" cy="190572"/>
          </a:xfrm>
          <a:prstGeom prst="leftRightArrow">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nl-BE"/>
          </a:p>
        </p:txBody>
      </p:sp>
      <p:sp>
        <p:nvSpPr>
          <p:cNvPr id="39" name="PIJL-LINKS en -RECHTS 38"/>
          <p:cNvSpPr/>
          <p:nvPr/>
        </p:nvSpPr>
        <p:spPr>
          <a:xfrm rot="1904485">
            <a:off x="5577388" y="3860835"/>
            <a:ext cx="1673019" cy="398650"/>
          </a:xfrm>
          <a:prstGeom prst="leftRightArrow">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nl-BE"/>
          </a:p>
        </p:txBody>
      </p:sp>
      <p:sp>
        <p:nvSpPr>
          <p:cNvPr id="26" name="PIJL-LINKS en -RECHTS 25"/>
          <p:cNvSpPr/>
          <p:nvPr/>
        </p:nvSpPr>
        <p:spPr>
          <a:xfrm rot="1860797">
            <a:off x="2039286" y="3705731"/>
            <a:ext cx="2395775" cy="983714"/>
          </a:xfrm>
          <a:prstGeom prst="leftRightArrow">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nl-BE" sz="1600" dirty="0"/>
              <a:t>INTERDISCIPLINAIR TEAM</a:t>
            </a:r>
          </a:p>
        </p:txBody>
      </p:sp>
      <p:sp>
        <p:nvSpPr>
          <p:cNvPr id="42" name="PIJL-LINKS en -RECHTS 41"/>
          <p:cNvSpPr/>
          <p:nvPr/>
        </p:nvSpPr>
        <p:spPr>
          <a:xfrm rot="5400000">
            <a:off x="4076141" y="4266604"/>
            <a:ext cx="1128710" cy="178234"/>
          </a:xfrm>
          <a:prstGeom prst="leftRightArrow">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nl-BE"/>
          </a:p>
        </p:txBody>
      </p:sp>
      <p:sp>
        <p:nvSpPr>
          <p:cNvPr id="6" name="Rectangle à coins arrondis 5"/>
          <p:cNvSpPr/>
          <p:nvPr/>
        </p:nvSpPr>
        <p:spPr>
          <a:xfrm>
            <a:off x="2800951" y="0"/>
            <a:ext cx="3403560" cy="105273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BE" sz="2400" dirty="0"/>
              <a:t>Des collaborations à structurer</a:t>
            </a:r>
          </a:p>
        </p:txBody>
      </p:sp>
    </p:spTree>
    <p:extLst>
      <p:ext uri="{BB962C8B-B14F-4D97-AF65-F5344CB8AC3E}">
        <p14:creationId xmlns:p14="http://schemas.microsoft.com/office/powerpoint/2010/main" val="12381370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ous-titre 2"/>
          <p:cNvSpPr>
            <a:spLocks noGrp="1"/>
          </p:cNvSpPr>
          <p:nvPr>
            <p:ph type="subTitle" idx="1"/>
          </p:nvPr>
        </p:nvSpPr>
        <p:spPr>
          <a:xfrm>
            <a:off x="971600" y="332656"/>
            <a:ext cx="7560840" cy="1368152"/>
          </a:xfrm>
        </p:spPr>
        <p:txBody>
          <a:bodyPr>
            <a:normAutofit/>
          </a:bodyPr>
          <a:lstStyle/>
          <a:p>
            <a:r>
              <a:rPr lang="fr-BE" dirty="0">
                <a:solidFill>
                  <a:srgbClr val="FF0000"/>
                </a:solidFill>
              </a:rPr>
              <a:t>Deux législations Travail « Peeters » et un A.R. AMI (De Block)</a:t>
            </a:r>
          </a:p>
        </p:txBody>
      </p:sp>
      <p:sp>
        <p:nvSpPr>
          <p:cNvPr id="4" name="Rectangle à coins arrondis 3"/>
          <p:cNvSpPr/>
          <p:nvPr/>
        </p:nvSpPr>
        <p:spPr>
          <a:xfrm>
            <a:off x="0" y="1702621"/>
            <a:ext cx="9144000" cy="1728192"/>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BE" sz="2400" dirty="0">
                <a:solidFill>
                  <a:srgbClr val="00B050"/>
                </a:solidFill>
              </a:rPr>
              <a:t>Hydre à têtes multiples que chacun voit de son point de vue</a:t>
            </a:r>
          </a:p>
          <a:p>
            <a:pPr algn="ctr"/>
            <a:r>
              <a:rPr lang="fr-BE" sz="2400" dirty="0">
                <a:solidFill>
                  <a:srgbClr val="00B050"/>
                </a:solidFill>
              </a:rPr>
              <a:t> </a:t>
            </a:r>
          </a:p>
          <a:p>
            <a:pPr algn="ctr"/>
            <a:r>
              <a:rPr lang="fr-BE" sz="2400" dirty="0">
                <a:solidFill>
                  <a:srgbClr val="00B050"/>
                </a:solidFill>
              </a:rPr>
              <a:t>Qui : MC, MTCP, employeur, travailleur , syndicat</a:t>
            </a:r>
          </a:p>
        </p:txBody>
      </p:sp>
      <p:sp>
        <p:nvSpPr>
          <p:cNvPr id="2" name="Parchemin horizontal 1"/>
          <p:cNvSpPr/>
          <p:nvPr/>
        </p:nvSpPr>
        <p:spPr>
          <a:xfrm>
            <a:off x="395536" y="3933056"/>
            <a:ext cx="7488832" cy="2160240"/>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BE" sz="2000" dirty="0"/>
              <a:t>Structuration relation Assuré/patient/travailleur, M traitant, </a:t>
            </a:r>
            <a:r>
              <a:rPr lang="fr-BE" sz="2000" dirty="0" err="1"/>
              <a:t>MConseil</a:t>
            </a:r>
            <a:r>
              <a:rPr lang="fr-BE" sz="2000" dirty="0"/>
              <a:t>, MTCP, employeur en vue de la réintégration professionnelle</a:t>
            </a:r>
          </a:p>
        </p:txBody>
      </p:sp>
    </p:spTree>
    <p:extLst>
      <p:ext uri="{BB962C8B-B14F-4D97-AF65-F5344CB8AC3E}">
        <p14:creationId xmlns:p14="http://schemas.microsoft.com/office/powerpoint/2010/main" val="29526541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268225" y="692696"/>
            <a:ext cx="8856984" cy="5544616"/>
          </a:xfrm>
        </p:spPr>
        <p:txBody>
          <a:bodyPr>
            <a:normAutofit fontScale="70000" lnSpcReduction="20000"/>
          </a:bodyPr>
          <a:lstStyle/>
          <a:p>
            <a:r>
              <a:rPr lang="fr-BE" sz="4000" dirty="0"/>
              <a:t>Tous les pays industrialisés constatent les mêmes choses et cherchent à évoluer </a:t>
            </a:r>
          </a:p>
          <a:p>
            <a:r>
              <a:rPr lang="fr-BE" sz="4000" dirty="0"/>
              <a:t>Shift de paradigme : indemniser ne suffit pas </a:t>
            </a:r>
          </a:p>
          <a:p>
            <a:r>
              <a:rPr lang="fr-BE" sz="4000" dirty="0"/>
              <a:t>Aider , supporter , inclure , adapter....tendre la main</a:t>
            </a:r>
          </a:p>
          <a:p>
            <a:r>
              <a:rPr lang="fr-BE" sz="4000" dirty="0"/>
              <a:t>Le travail c’est la santé - </a:t>
            </a:r>
            <a:r>
              <a:rPr lang="fr-BE" sz="4000" strike="sngStrike" dirty="0"/>
              <a:t>ne rien faire c’est la conserver </a:t>
            </a:r>
            <a:r>
              <a:rPr lang="fr-BE" sz="4000" dirty="0"/>
              <a:t>(appauvrissement, mortalité, consommation médicamenteuse, perte de socialisation , sédentarité , alcool....)</a:t>
            </a:r>
          </a:p>
          <a:p>
            <a:r>
              <a:rPr lang="fr-BE" sz="4000" dirty="0"/>
              <a:t>Tenter de réparer d’abord , et indemniser ensuite !</a:t>
            </a:r>
          </a:p>
          <a:p>
            <a:r>
              <a:rPr lang="fr-BE" sz="4000" dirty="0"/>
              <a:t>Mêmes les malades psychiatriques les plus graves demandent à garder une forme de participation sociale (adaptée à leur capacités)</a:t>
            </a:r>
          </a:p>
          <a:p>
            <a:r>
              <a:rPr lang="fr-BE" sz="4000" dirty="0">
                <a:solidFill>
                  <a:srgbClr val="FF0000"/>
                </a:solidFill>
              </a:rPr>
              <a:t>Beaucoup de situations « bloquées » sans initiatives internes à l’entreprise (expérience médecins-conseils)</a:t>
            </a:r>
          </a:p>
          <a:p>
            <a:pPr marL="0" indent="0">
              <a:buNone/>
            </a:pPr>
            <a:endParaRPr lang="fr-BE" sz="4600" strike="sngStrike" dirty="0"/>
          </a:p>
          <a:p>
            <a:endParaRPr lang="fr-BE" dirty="0"/>
          </a:p>
        </p:txBody>
      </p:sp>
      <p:sp>
        <p:nvSpPr>
          <p:cNvPr id="8" name="Espace réservé du numéro de diapositive 7"/>
          <p:cNvSpPr>
            <a:spLocks noGrp="1"/>
          </p:cNvSpPr>
          <p:nvPr>
            <p:ph type="sldNum" sz="quarter" idx="12"/>
          </p:nvPr>
        </p:nvSpPr>
        <p:spPr/>
        <p:txBody>
          <a:bodyPr/>
          <a:lstStyle/>
          <a:p>
            <a:fld id="{9C0E3F41-3F22-4AB9-9743-AB8C09A0CFB2}" type="slidenum">
              <a:rPr lang="fr-BE" smtClean="0"/>
              <a:t>9</a:t>
            </a:fld>
            <a:endParaRPr lang="fr-BE"/>
          </a:p>
        </p:txBody>
      </p:sp>
      <p:sp>
        <p:nvSpPr>
          <p:cNvPr id="5" name="Espace réservé du pied de page 4"/>
          <p:cNvSpPr>
            <a:spLocks noGrp="1"/>
          </p:cNvSpPr>
          <p:nvPr>
            <p:ph type="ftr" sz="quarter" idx="11"/>
          </p:nvPr>
        </p:nvSpPr>
        <p:spPr/>
        <p:txBody>
          <a:bodyPr/>
          <a:lstStyle/>
          <a:p>
            <a:r>
              <a:rPr lang="fr-BE"/>
              <a:t>Dr Etienne Laurent ANMC</a:t>
            </a:r>
          </a:p>
        </p:txBody>
      </p:sp>
      <p:sp>
        <p:nvSpPr>
          <p:cNvPr id="2" name="Rectangle 1"/>
          <p:cNvSpPr/>
          <p:nvPr/>
        </p:nvSpPr>
        <p:spPr>
          <a:xfrm>
            <a:off x="0" y="0"/>
            <a:ext cx="9144000" cy="5486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BE" dirty="0"/>
              <a:t>Panorama actuel aussi moteur du plan  </a:t>
            </a:r>
          </a:p>
        </p:txBody>
      </p:sp>
    </p:spTree>
    <p:extLst>
      <p:ext uri="{BB962C8B-B14F-4D97-AF65-F5344CB8AC3E}">
        <p14:creationId xmlns:p14="http://schemas.microsoft.com/office/powerpoint/2010/main" val="3010559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251520" y="4091529"/>
            <a:ext cx="3744416" cy="921648"/>
          </a:xfrm>
        </p:spPr>
        <p:txBody>
          <a:bodyPr>
            <a:normAutofit/>
          </a:bodyPr>
          <a:lstStyle/>
          <a:p>
            <a:pPr lvl="0"/>
            <a:r>
              <a:rPr lang="nl-BE" dirty="0" err="1"/>
              <a:t>Invalides</a:t>
            </a:r>
            <a:r>
              <a:rPr lang="nl-BE" dirty="0"/>
              <a:t> </a:t>
            </a:r>
            <a:r>
              <a:rPr lang="nl-BE" dirty="0" err="1"/>
              <a:t>salariés</a:t>
            </a:r>
            <a:endParaRPr lang="nl-BE" dirty="0"/>
          </a:p>
          <a:p>
            <a:endParaRPr lang="fr-BE" dirty="0"/>
          </a:p>
          <a:p>
            <a:pPr lvl="0"/>
            <a:endParaRPr lang="fr-BE" sz="4000" dirty="0"/>
          </a:p>
          <a:p>
            <a:pPr marL="0" indent="0">
              <a:buNone/>
            </a:pPr>
            <a:endParaRPr lang="fr-BE"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297" y="692696"/>
            <a:ext cx="8941608" cy="30963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4" name="Tableau 3"/>
          <p:cNvGraphicFramePr>
            <a:graphicFrameLocks noGrp="1"/>
          </p:cNvGraphicFramePr>
          <p:nvPr>
            <p:extLst>
              <p:ext uri="{D42A27DB-BD31-4B8C-83A1-F6EECF244321}">
                <p14:modId xmlns:p14="http://schemas.microsoft.com/office/powerpoint/2010/main" val="684954620"/>
              </p:ext>
            </p:extLst>
          </p:nvPr>
        </p:nvGraphicFramePr>
        <p:xfrm>
          <a:off x="755576" y="4725144"/>
          <a:ext cx="7488832" cy="1478280"/>
        </p:xfrm>
        <a:graphic>
          <a:graphicData uri="http://schemas.openxmlformats.org/drawingml/2006/table">
            <a:tbl>
              <a:tblPr firstRow="1" bandRow="1">
                <a:tableStyleId>{5C22544A-7EE6-4342-B048-85BDC9FD1C3A}</a:tableStyleId>
              </a:tblPr>
              <a:tblGrid>
                <a:gridCol w="3744416">
                  <a:extLst>
                    <a:ext uri="{9D8B030D-6E8A-4147-A177-3AD203B41FA5}">
                      <a16:colId xmlns:a16="http://schemas.microsoft.com/office/drawing/2014/main" val="20000"/>
                    </a:ext>
                  </a:extLst>
                </a:gridCol>
                <a:gridCol w="3744416">
                  <a:extLst>
                    <a:ext uri="{9D8B030D-6E8A-4147-A177-3AD203B41FA5}">
                      <a16:colId xmlns:a16="http://schemas.microsoft.com/office/drawing/2014/main" val="20001"/>
                    </a:ext>
                  </a:extLst>
                </a:gridCol>
              </a:tblGrid>
              <a:tr h="370840">
                <a:tc>
                  <a:txBody>
                    <a:bodyPr/>
                    <a:lstStyle/>
                    <a:p>
                      <a:r>
                        <a:rPr lang="fr-BE" dirty="0"/>
                        <a:t>1994</a:t>
                      </a:r>
                    </a:p>
                  </a:txBody>
                  <a:tcPr/>
                </a:tc>
                <a:tc>
                  <a:txBody>
                    <a:bodyPr/>
                    <a:lstStyle/>
                    <a:p>
                      <a:r>
                        <a:rPr lang="fr-BE" dirty="0"/>
                        <a:t>166 000</a:t>
                      </a:r>
                    </a:p>
                  </a:txBody>
                  <a:tcPr/>
                </a:tc>
                <a:extLst>
                  <a:ext uri="{0D108BD9-81ED-4DB2-BD59-A6C34878D82A}">
                    <a16:rowId xmlns:a16="http://schemas.microsoft.com/office/drawing/2014/main" val="10000"/>
                  </a:ext>
                </a:extLst>
              </a:tr>
              <a:tr h="349240">
                <a:tc>
                  <a:txBody>
                    <a:bodyPr/>
                    <a:lstStyle/>
                    <a:p>
                      <a:r>
                        <a:rPr lang="fr-BE" dirty="0"/>
                        <a:t>2013</a:t>
                      </a:r>
                    </a:p>
                  </a:txBody>
                  <a:tcPr/>
                </a:tc>
                <a:tc>
                  <a:txBody>
                    <a:bodyPr/>
                    <a:lstStyle/>
                    <a:p>
                      <a:r>
                        <a:rPr lang="fr-BE" dirty="0"/>
                        <a:t>299</a:t>
                      </a:r>
                      <a:r>
                        <a:rPr lang="fr-BE" baseline="0" dirty="0"/>
                        <a:t> </a:t>
                      </a:r>
                      <a:r>
                        <a:rPr lang="fr-BE" dirty="0"/>
                        <a:t>000</a:t>
                      </a:r>
                    </a:p>
                  </a:txBody>
                  <a:tcPr/>
                </a:tc>
                <a:extLst>
                  <a:ext uri="{0D108BD9-81ED-4DB2-BD59-A6C34878D82A}">
                    <a16:rowId xmlns:a16="http://schemas.microsoft.com/office/drawing/2014/main" val="10001"/>
                  </a:ext>
                </a:extLst>
              </a:tr>
              <a:tr h="370840">
                <a:tc>
                  <a:txBody>
                    <a:bodyPr/>
                    <a:lstStyle/>
                    <a:p>
                      <a:r>
                        <a:rPr lang="fr-BE" dirty="0"/>
                        <a:t>2014</a:t>
                      </a:r>
                    </a:p>
                  </a:txBody>
                  <a:tcPr/>
                </a:tc>
                <a:tc>
                  <a:txBody>
                    <a:bodyPr/>
                    <a:lstStyle/>
                    <a:p>
                      <a:r>
                        <a:rPr lang="fr-BE" dirty="0"/>
                        <a:t>321 000</a:t>
                      </a:r>
                    </a:p>
                  </a:txBody>
                  <a:tcPr/>
                </a:tc>
                <a:extLst>
                  <a:ext uri="{0D108BD9-81ED-4DB2-BD59-A6C34878D82A}">
                    <a16:rowId xmlns:a16="http://schemas.microsoft.com/office/drawing/2014/main" val="10002"/>
                  </a:ext>
                </a:extLst>
              </a:tr>
              <a:tr h="370840">
                <a:tc>
                  <a:txBody>
                    <a:bodyPr/>
                    <a:lstStyle/>
                    <a:p>
                      <a:r>
                        <a:rPr lang="fr-BE" dirty="0"/>
                        <a:t>2015</a:t>
                      </a:r>
                    </a:p>
                  </a:txBody>
                  <a:tcPr/>
                </a:tc>
                <a:tc>
                  <a:txBody>
                    <a:bodyPr/>
                    <a:lstStyle/>
                    <a:p>
                      <a:r>
                        <a:rPr lang="fr-BE" dirty="0"/>
                        <a:t>348 000</a:t>
                      </a:r>
                    </a:p>
                  </a:txBody>
                  <a:tcPr/>
                </a:tc>
                <a:extLst>
                  <a:ext uri="{0D108BD9-81ED-4DB2-BD59-A6C34878D82A}">
                    <a16:rowId xmlns:a16="http://schemas.microsoft.com/office/drawing/2014/main" val="10003"/>
                  </a:ext>
                </a:extLst>
              </a:tr>
            </a:tbl>
          </a:graphicData>
        </a:graphic>
      </p:graphicFrame>
      <p:sp>
        <p:nvSpPr>
          <p:cNvPr id="2" name="Ellipse 1"/>
          <p:cNvSpPr/>
          <p:nvPr/>
        </p:nvSpPr>
        <p:spPr>
          <a:xfrm>
            <a:off x="3707904" y="4077072"/>
            <a:ext cx="4752528" cy="432048"/>
          </a:xfrm>
          <a:prstGeom prst="ellipse">
            <a:avLst/>
          </a:prstGeom>
          <a:solidFill>
            <a:schemeClr val="accent6">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BE" sz="2800" dirty="0">
                <a:solidFill>
                  <a:schemeClr val="tx1"/>
                </a:solidFill>
              </a:rPr>
              <a:t>+ 1 milliard €/an</a:t>
            </a:r>
          </a:p>
        </p:txBody>
      </p:sp>
      <p:sp>
        <p:nvSpPr>
          <p:cNvPr id="5" name="Espace réservé du numéro de diapositive 4"/>
          <p:cNvSpPr>
            <a:spLocks noGrp="1"/>
          </p:cNvSpPr>
          <p:nvPr>
            <p:ph type="sldNum" sz="quarter" idx="12"/>
          </p:nvPr>
        </p:nvSpPr>
        <p:spPr/>
        <p:txBody>
          <a:bodyPr/>
          <a:lstStyle/>
          <a:p>
            <a:fld id="{BE01D3B6-DFF3-4048-9333-1DA4C085F7FA}" type="slidenum">
              <a:rPr lang="fr-BE" smtClean="0"/>
              <a:t>10</a:t>
            </a:fld>
            <a:endParaRPr lang="fr-BE"/>
          </a:p>
        </p:txBody>
      </p:sp>
      <p:sp>
        <p:nvSpPr>
          <p:cNvPr id="8" name="Rectangle à coins arrondis 7"/>
          <p:cNvSpPr/>
          <p:nvPr/>
        </p:nvSpPr>
        <p:spPr>
          <a:xfrm rot="19749713">
            <a:off x="6199731" y="5114312"/>
            <a:ext cx="2664296" cy="1098950"/>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BE" b="1" u="sng" dirty="0">
                <a:solidFill>
                  <a:schemeClr val="tx1"/>
                </a:solidFill>
              </a:rPr>
              <a:t>2016 - 390 000</a:t>
            </a:r>
          </a:p>
        </p:txBody>
      </p:sp>
      <p:sp>
        <p:nvSpPr>
          <p:cNvPr id="10" name="Espace réservé du pied de page 9"/>
          <p:cNvSpPr>
            <a:spLocks noGrp="1"/>
          </p:cNvSpPr>
          <p:nvPr>
            <p:ph type="ftr" sz="quarter" idx="11"/>
          </p:nvPr>
        </p:nvSpPr>
        <p:spPr/>
        <p:txBody>
          <a:bodyPr/>
          <a:lstStyle/>
          <a:p>
            <a:r>
              <a:rPr lang="fr-BE"/>
              <a:t>Dr Etienne Laurent ANMC</a:t>
            </a:r>
          </a:p>
        </p:txBody>
      </p:sp>
      <p:sp>
        <p:nvSpPr>
          <p:cNvPr id="6" name="Rectangle à coins arrondis 5"/>
          <p:cNvSpPr/>
          <p:nvPr/>
        </p:nvSpPr>
        <p:spPr>
          <a:xfrm>
            <a:off x="22880" y="0"/>
            <a:ext cx="9121120" cy="692696"/>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BE" sz="2400" dirty="0"/>
              <a:t>AMI: 7 milliard IT et 22 milliard soins de santé : budget annuel 2016</a:t>
            </a:r>
          </a:p>
        </p:txBody>
      </p:sp>
      <p:sp>
        <p:nvSpPr>
          <p:cNvPr id="7" name="Rectangle 6"/>
          <p:cNvSpPr/>
          <p:nvPr/>
        </p:nvSpPr>
        <p:spPr>
          <a:xfrm>
            <a:off x="45297" y="2852936"/>
            <a:ext cx="8912059" cy="936104"/>
          </a:xfrm>
          <a:prstGeom prst="rect">
            <a:avLst/>
          </a:prstGeom>
          <a:solidFill>
            <a:srgbClr val="FFFF00">
              <a:alpha val="36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a:p>
        </p:txBody>
      </p:sp>
    </p:spTree>
    <p:extLst>
      <p:ext uri="{BB962C8B-B14F-4D97-AF65-F5344CB8AC3E}">
        <p14:creationId xmlns:p14="http://schemas.microsoft.com/office/powerpoint/2010/main" val="34350738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505" y="4581128"/>
            <a:ext cx="9036496" cy="180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86" y="-27384"/>
            <a:ext cx="9146886" cy="47525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Espace réservé du numéro de diapositive 1"/>
          <p:cNvSpPr>
            <a:spLocks noGrp="1"/>
          </p:cNvSpPr>
          <p:nvPr>
            <p:ph type="sldNum" sz="quarter" idx="12"/>
          </p:nvPr>
        </p:nvSpPr>
        <p:spPr/>
        <p:txBody>
          <a:bodyPr/>
          <a:lstStyle/>
          <a:p>
            <a:fld id="{BE01D3B6-DFF3-4048-9333-1DA4C085F7FA}" type="slidenum">
              <a:rPr lang="fr-BE" smtClean="0"/>
              <a:t>11</a:t>
            </a:fld>
            <a:endParaRPr lang="fr-BE"/>
          </a:p>
        </p:txBody>
      </p:sp>
      <p:sp>
        <p:nvSpPr>
          <p:cNvPr id="6" name="Espace réservé du pied de page 5"/>
          <p:cNvSpPr>
            <a:spLocks noGrp="1"/>
          </p:cNvSpPr>
          <p:nvPr>
            <p:ph type="ftr" sz="quarter" idx="11"/>
          </p:nvPr>
        </p:nvSpPr>
        <p:spPr/>
        <p:txBody>
          <a:bodyPr/>
          <a:lstStyle/>
          <a:p>
            <a:r>
              <a:rPr lang="fr-BE"/>
              <a:t>Dr Etienne Laurent ANMC</a:t>
            </a:r>
          </a:p>
        </p:txBody>
      </p:sp>
      <p:sp>
        <p:nvSpPr>
          <p:cNvPr id="3" name="Rectangle 2"/>
          <p:cNvSpPr/>
          <p:nvPr/>
        </p:nvSpPr>
        <p:spPr>
          <a:xfrm>
            <a:off x="3707904" y="548680"/>
            <a:ext cx="1224136" cy="720080"/>
          </a:xfrm>
          <a:prstGeom prst="wedgeRectCallout">
            <a:avLst>
              <a:gd name="adj1" fmla="val -77422"/>
              <a:gd name="adj2" fmla="val 12406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BE" dirty="0"/>
              <a:t>PSY</a:t>
            </a:r>
          </a:p>
        </p:txBody>
      </p:sp>
      <p:sp>
        <p:nvSpPr>
          <p:cNvPr id="4" name="Rectangle 3"/>
          <p:cNvSpPr/>
          <p:nvPr/>
        </p:nvSpPr>
        <p:spPr>
          <a:xfrm>
            <a:off x="7020272" y="548680"/>
            <a:ext cx="1584176" cy="720080"/>
          </a:xfrm>
          <a:prstGeom prst="wedgeRectCallout">
            <a:avLst>
              <a:gd name="adj1" fmla="val -97794"/>
              <a:gd name="adj2" fmla="val 10675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BE" dirty="0"/>
              <a:t>Locomoteur</a:t>
            </a:r>
          </a:p>
        </p:txBody>
      </p:sp>
    </p:spTree>
    <p:extLst>
      <p:ext uri="{BB962C8B-B14F-4D97-AF65-F5344CB8AC3E}">
        <p14:creationId xmlns:p14="http://schemas.microsoft.com/office/powerpoint/2010/main" val="40041551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67544" y="32048"/>
            <a:ext cx="8229600" cy="1143000"/>
          </a:xfrm>
        </p:spPr>
        <p:txBody>
          <a:bodyPr/>
          <a:lstStyle/>
          <a:p>
            <a:r>
              <a:rPr lang="fr-BE" dirty="0"/>
              <a:t>Des explications</a:t>
            </a:r>
          </a:p>
        </p:txBody>
      </p:sp>
      <p:sp>
        <p:nvSpPr>
          <p:cNvPr id="3" name="Espace réservé du contenu 2"/>
          <p:cNvSpPr>
            <a:spLocks noGrp="1"/>
          </p:cNvSpPr>
          <p:nvPr>
            <p:ph idx="1"/>
          </p:nvPr>
        </p:nvSpPr>
        <p:spPr>
          <a:xfrm>
            <a:off x="467544" y="1196752"/>
            <a:ext cx="8229600" cy="4525963"/>
          </a:xfrm>
        </p:spPr>
        <p:txBody>
          <a:bodyPr>
            <a:normAutofit fontScale="70000" lnSpcReduction="20000"/>
          </a:bodyPr>
          <a:lstStyle/>
          <a:p>
            <a:r>
              <a:rPr lang="fr-BE" dirty="0"/>
              <a:t>Elargissement des classes âgées avec plus gros risques d’invalidité (vieillissement , maladie , épuisement , exclusion du marché du travail , adaptabilité….)</a:t>
            </a:r>
          </a:p>
          <a:p>
            <a:r>
              <a:rPr lang="fr-BE" dirty="0"/>
              <a:t>Plus  de gens sur le marché du travail</a:t>
            </a:r>
          </a:p>
          <a:p>
            <a:r>
              <a:rPr lang="fr-BE" dirty="0"/>
              <a:t>Evolutions dans d’autres systèmes (chômage, prépension…..)</a:t>
            </a:r>
          </a:p>
          <a:p>
            <a:r>
              <a:rPr lang="fr-BE" dirty="0"/>
              <a:t>Augmentation plus importante chez les femmes mais facteurs divers (âge , marché du travail des femmes , ce qu’on attend des femmes à la maison….)</a:t>
            </a:r>
          </a:p>
          <a:p>
            <a:r>
              <a:rPr lang="fr-BE" dirty="0"/>
              <a:t>Maladies mentales (jeunes) et troubles musculo-squelettiques</a:t>
            </a:r>
          </a:p>
          <a:p>
            <a:r>
              <a:rPr lang="fr-BE" dirty="0"/>
              <a:t>Exigences professionnelles en augmentation</a:t>
            </a:r>
          </a:p>
          <a:p>
            <a:r>
              <a:rPr lang="fr-BE" dirty="0"/>
              <a:t>Absence de culture/organisation du plan de fin de carrière DANS l’entreprise</a:t>
            </a:r>
          </a:p>
        </p:txBody>
      </p:sp>
      <p:sp>
        <p:nvSpPr>
          <p:cNvPr id="4" name="Espace réservé du numéro de diapositive 3"/>
          <p:cNvSpPr>
            <a:spLocks noGrp="1"/>
          </p:cNvSpPr>
          <p:nvPr>
            <p:ph type="sldNum" sz="quarter" idx="12"/>
          </p:nvPr>
        </p:nvSpPr>
        <p:spPr/>
        <p:txBody>
          <a:bodyPr/>
          <a:lstStyle/>
          <a:p>
            <a:fld id="{BE01D3B6-DFF3-4048-9333-1DA4C085F7FA}" type="slidenum">
              <a:rPr lang="fr-BE" smtClean="0"/>
              <a:t>12</a:t>
            </a:fld>
            <a:endParaRPr lang="fr-BE"/>
          </a:p>
        </p:txBody>
      </p:sp>
      <p:sp>
        <p:nvSpPr>
          <p:cNvPr id="8" name="Espace réservé du pied de page 7"/>
          <p:cNvSpPr>
            <a:spLocks noGrp="1"/>
          </p:cNvSpPr>
          <p:nvPr>
            <p:ph type="ftr" sz="quarter" idx="11"/>
          </p:nvPr>
        </p:nvSpPr>
        <p:spPr/>
        <p:txBody>
          <a:bodyPr/>
          <a:lstStyle/>
          <a:p>
            <a:r>
              <a:rPr lang="fr-BE"/>
              <a:t>Dr Etienne Laurent ANMC</a:t>
            </a:r>
          </a:p>
        </p:txBody>
      </p:sp>
      <p:sp>
        <p:nvSpPr>
          <p:cNvPr id="5" name="Rectangle à coins arrondis 4"/>
          <p:cNvSpPr/>
          <p:nvPr/>
        </p:nvSpPr>
        <p:spPr>
          <a:xfrm>
            <a:off x="251520" y="5013176"/>
            <a:ext cx="8640960" cy="10801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BE" dirty="0"/>
              <a:t>Financement de l’avenir (pensions, </a:t>
            </a:r>
            <a:r>
              <a:rPr lang="fr-BE" dirty="0" err="1"/>
              <a:t>sds</a:t>
            </a:r>
            <a:r>
              <a:rPr lang="fr-BE" dirty="0"/>
              <a:t>, .....) si les travailleurs quittent le marché du travail  très tôt ?</a:t>
            </a:r>
          </a:p>
        </p:txBody>
      </p:sp>
    </p:spTree>
    <p:extLst>
      <p:ext uri="{BB962C8B-B14F-4D97-AF65-F5344CB8AC3E}">
        <p14:creationId xmlns:p14="http://schemas.microsoft.com/office/powerpoint/2010/main" val="4119649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r>
              <a:rPr lang="fr-BE"/>
              <a:t>Dr Etienne Laurent ANMC</a:t>
            </a:r>
          </a:p>
        </p:txBody>
      </p:sp>
      <p:sp>
        <p:nvSpPr>
          <p:cNvPr id="3" name="Espace réservé du numéro de diapositive 2"/>
          <p:cNvSpPr>
            <a:spLocks noGrp="1"/>
          </p:cNvSpPr>
          <p:nvPr>
            <p:ph type="sldNum" sz="quarter" idx="12"/>
          </p:nvPr>
        </p:nvSpPr>
        <p:spPr/>
        <p:txBody>
          <a:bodyPr/>
          <a:lstStyle/>
          <a:p>
            <a:fld id="{6A2BA284-96F9-449E-BD05-E30087AB0D89}" type="slidenum">
              <a:rPr lang="fr-BE" smtClean="0"/>
              <a:t>13</a:t>
            </a:fld>
            <a:endParaRPr lang="fr-BE"/>
          </a:p>
        </p:txBody>
      </p:sp>
      <p:cxnSp>
        <p:nvCxnSpPr>
          <p:cNvPr id="5" name="Connecteur droit avec flèche 4"/>
          <p:cNvCxnSpPr/>
          <p:nvPr/>
        </p:nvCxnSpPr>
        <p:spPr>
          <a:xfrm flipV="1">
            <a:off x="0" y="2924944"/>
            <a:ext cx="9144000" cy="72008"/>
          </a:xfrm>
          <a:prstGeom prst="straightConnector1">
            <a:avLst/>
          </a:prstGeom>
          <a:ln w="152400">
            <a:prstDash val="dash"/>
            <a:tailEnd type="arrow"/>
          </a:ln>
        </p:spPr>
        <p:style>
          <a:lnRef idx="1">
            <a:schemeClr val="accent1"/>
          </a:lnRef>
          <a:fillRef idx="0">
            <a:schemeClr val="accent1"/>
          </a:fillRef>
          <a:effectRef idx="0">
            <a:schemeClr val="accent1"/>
          </a:effectRef>
          <a:fontRef idx="minor">
            <a:schemeClr val="tx1"/>
          </a:fontRef>
        </p:style>
      </p:cxnSp>
      <p:sp>
        <p:nvSpPr>
          <p:cNvPr id="6" name="Rectangle 5"/>
          <p:cNvSpPr/>
          <p:nvPr/>
        </p:nvSpPr>
        <p:spPr>
          <a:xfrm>
            <a:off x="10522" y="2672916"/>
            <a:ext cx="799314" cy="648072"/>
          </a:xfrm>
          <a:prstGeom prst="rect">
            <a:avLst/>
          </a:prstGeom>
          <a:solidFill>
            <a:schemeClr val="accent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BE" dirty="0">
                <a:solidFill>
                  <a:schemeClr val="tx1"/>
                </a:solidFill>
              </a:rPr>
              <a:t>Début IT</a:t>
            </a:r>
          </a:p>
        </p:txBody>
      </p:sp>
      <p:sp>
        <p:nvSpPr>
          <p:cNvPr id="8" name="Rectangle 7"/>
          <p:cNvSpPr/>
          <p:nvPr/>
        </p:nvSpPr>
        <p:spPr>
          <a:xfrm>
            <a:off x="0" y="5445224"/>
            <a:ext cx="7452320" cy="648072"/>
          </a:xfrm>
          <a:prstGeom prst="rect">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BE" dirty="0">
                <a:solidFill>
                  <a:schemeClr val="tx1"/>
                </a:solidFill>
              </a:rPr>
              <a:t>Incapacité primaire</a:t>
            </a:r>
          </a:p>
        </p:txBody>
      </p:sp>
      <p:sp>
        <p:nvSpPr>
          <p:cNvPr id="9" name="Rectangle 8"/>
          <p:cNvSpPr/>
          <p:nvPr/>
        </p:nvSpPr>
        <p:spPr>
          <a:xfrm>
            <a:off x="0" y="1843839"/>
            <a:ext cx="1619672" cy="648072"/>
          </a:xfrm>
          <a:prstGeom prst="rect">
            <a:avLst/>
          </a:prstGeom>
          <a:solidFill>
            <a:srgbClr val="FFC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BE" dirty="0">
                <a:solidFill>
                  <a:schemeClr val="tx1"/>
                </a:solidFill>
              </a:rPr>
              <a:t>Salaire garanti employeur</a:t>
            </a:r>
          </a:p>
        </p:txBody>
      </p:sp>
      <p:sp>
        <p:nvSpPr>
          <p:cNvPr id="10" name="Rectangle 9"/>
          <p:cNvSpPr/>
          <p:nvPr/>
        </p:nvSpPr>
        <p:spPr>
          <a:xfrm>
            <a:off x="1619672" y="1845977"/>
            <a:ext cx="7515588" cy="648072"/>
          </a:xfrm>
          <a:prstGeom prst="rect">
            <a:avLst/>
          </a:prstGeom>
          <a:solidFill>
            <a:schemeClr val="accent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BE" dirty="0">
                <a:solidFill>
                  <a:schemeClr val="tx1"/>
                </a:solidFill>
              </a:rPr>
              <a:t>Financement public des indemnités</a:t>
            </a:r>
          </a:p>
        </p:txBody>
      </p:sp>
      <p:sp>
        <p:nvSpPr>
          <p:cNvPr id="11" name="Rectangle 10"/>
          <p:cNvSpPr/>
          <p:nvPr/>
        </p:nvSpPr>
        <p:spPr>
          <a:xfrm>
            <a:off x="-12608" y="3645946"/>
            <a:ext cx="4368584" cy="648072"/>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BE" dirty="0">
                <a:solidFill>
                  <a:schemeClr val="tx1"/>
                </a:solidFill>
              </a:rPr>
              <a:t>Travail habituel/actuel</a:t>
            </a:r>
          </a:p>
        </p:txBody>
      </p:sp>
      <p:sp>
        <p:nvSpPr>
          <p:cNvPr id="12" name="Rectangle 11"/>
          <p:cNvSpPr/>
          <p:nvPr/>
        </p:nvSpPr>
        <p:spPr>
          <a:xfrm>
            <a:off x="4355976" y="3645946"/>
            <a:ext cx="4788024" cy="648072"/>
          </a:xfrm>
          <a:prstGeom prst="rect">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BE" dirty="0">
                <a:solidFill>
                  <a:schemeClr val="tx1"/>
                </a:solidFill>
              </a:rPr>
              <a:t>&gt;6 mois : Métiers de référence</a:t>
            </a:r>
          </a:p>
        </p:txBody>
      </p:sp>
      <p:sp>
        <p:nvSpPr>
          <p:cNvPr id="13" name="Rectangle 12"/>
          <p:cNvSpPr/>
          <p:nvPr/>
        </p:nvSpPr>
        <p:spPr>
          <a:xfrm>
            <a:off x="7452320" y="5445224"/>
            <a:ext cx="1691680" cy="648072"/>
          </a:xfrm>
          <a:prstGeom prst="rect">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BE" dirty="0">
                <a:solidFill>
                  <a:schemeClr val="tx1"/>
                </a:solidFill>
              </a:rPr>
              <a:t>&gt;1an : Invalidité</a:t>
            </a:r>
          </a:p>
        </p:txBody>
      </p:sp>
      <p:cxnSp>
        <p:nvCxnSpPr>
          <p:cNvPr id="15" name="Connecteur droit avec flèche 14"/>
          <p:cNvCxnSpPr/>
          <p:nvPr/>
        </p:nvCxnSpPr>
        <p:spPr>
          <a:xfrm>
            <a:off x="4355976" y="0"/>
            <a:ext cx="0" cy="429401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7" name="Rectangle à coins arrondis 16"/>
          <p:cNvSpPr/>
          <p:nvPr/>
        </p:nvSpPr>
        <p:spPr>
          <a:xfrm>
            <a:off x="6290676" y="13823"/>
            <a:ext cx="2880320" cy="720080"/>
          </a:xfrm>
          <a:prstGeom prst="wedgeRoundRectCallout">
            <a:avLst>
              <a:gd name="adj1" fmla="val -116722"/>
              <a:gd name="adj2" fmla="val 172169"/>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BE" dirty="0"/>
              <a:t>Ligne de démarcation du médecin-conseil (art 100§1)</a:t>
            </a:r>
          </a:p>
        </p:txBody>
      </p:sp>
      <p:pic>
        <p:nvPicPr>
          <p:cNvPr id="18" name="Image 17"/>
          <p:cNvPicPr>
            <a:picLocks noChangeAspect="1"/>
          </p:cNvPicPr>
          <p:nvPr/>
        </p:nvPicPr>
        <p:blipFill rotWithShape="1">
          <a:blip r:embed="rId2" cstate="print">
            <a:extLst>
              <a:ext uri="{28A0092B-C50C-407E-A947-70E740481C1C}">
                <a14:useLocalDpi xmlns:a14="http://schemas.microsoft.com/office/drawing/2010/main" val="0"/>
              </a:ext>
            </a:extLst>
          </a:blip>
          <a:srcRect b="18191"/>
          <a:stretch/>
        </p:blipFill>
        <p:spPr>
          <a:xfrm>
            <a:off x="10522" y="-7818"/>
            <a:ext cx="3464585" cy="1851657"/>
          </a:xfrm>
          <a:prstGeom prst="rect">
            <a:avLst/>
          </a:prstGeom>
        </p:spPr>
      </p:pic>
    </p:spTree>
    <p:extLst>
      <p:ext uri="{BB962C8B-B14F-4D97-AF65-F5344CB8AC3E}">
        <p14:creationId xmlns:p14="http://schemas.microsoft.com/office/powerpoint/2010/main" val="40082140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274638"/>
            <a:ext cx="9144000" cy="562074"/>
          </a:xfrm>
        </p:spPr>
        <p:txBody>
          <a:bodyPr>
            <a:normAutofit fontScale="90000"/>
          </a:bodyPr>
          <a:lstStyle/>
          <a:p>
            <a:r>
              <a:rPr lang="fr-BE" dirty="0"/>
              <a:t>Situation antérieure/Le quotidien du MC</a:t>
            </a:r>
          </a:p>
        </p:txBody>
      </p:sp>
      <p:sp>
        <p:nvSpPr>
          <p:cNvPr id="3" name="Espace réservé du texte 2"/>
          <p:cNvSpPr>
            <a:spLocks noGrp="1"/>
          </p:cNvSpPr>
          <p:nvPr>
            <p:ph type="body" idx="1"/>
          </p:nvPr>
        </p:nvSpPr>
        <p:spPr>
          <a:xfrm>
            <a:off x="0" y="836712"/>
            <a:ext cx="4040188" cy="639762"/>
          </a:xfrm>
        </p:spPr>
        <p:txBody>
          <a:bodyPr/>
          <a:lstStyle/>
          <a:p>
            <a:r>
              <a:rPr lang="fr-BE" dirty="0"/>
              <a:t>Avant 6 mois</a:t>
            </a:r>
          </a:p>
        </p:txBody>
      </p:sp>
      <p:sp>
        <p:nvSpPr>
          <p:cNvPr id="4" name="Espace réservé du contenu 3"/>
          <p:cNvSpPr>
            <a:spLocks noGrp="1"/>
          </p:cNvSpPr>
          <p:nvPr>
            <p:ph sz="half" idx="2"/>
          </p:nvPr>
        </p:nvSpPr>
        <p:spPr>
          <a:xfrm>
            <a:off x="0" y="1628800"/>
            <a:ext cx="4499992" cy="4464496"/>
          </a:xfrm>
        </p:spPr>
        <p:txBody>
          <a:bodyPr>
            <a:normAutofit fontScale="85000" lnSpcReduction="20000"/>
          </a:bodyPr>
          <a:lstStyle/>
          <a:p>
            <a:r>
              <a:rPr lang="fr-BE" dirty="0"/>
              <a:t>Situation médicale connue</a:t>
            </a:r>
          </a:p>
          <a:p>
            <a:r>
              <a:rPr lang="fr-BE" dirty="0"/>
              <a:t>Evolution spontanée</a:t>
            </a:r>
          </a:p>
          <a:p>
            <a:r>
              <a:rPr lang="fr-BE" dirty="0"/>
              <a:t>Parfois difficulté « travailleur-entreprise » rapidement identifiée</a:t>
            </a:r>
          </a:p>
          <a:p>
            <a:r>
              <a:rPr lang="fr-BE" dirty="0"/>
              <a:t>Que se passe t’il par rapport à l’employeur ? </a:t>
            </a:r>
          </a:p>
          <a:p>
            <a:r>
              <a:rPr lang="fr-BE" dirty="0"/>
              <a:t>Que puis-je faire  (MC)?</a:t>
            </a:r>
          </a:p>
          <a:p>
            <a:r>
              <a:rPr lang="fr-BE" dirty="0"/>
              <a:t>Sources d’information = le travailleur</a:t>
            </a:r>
          </a:p>
          <a:p>
            <a:r>
              <a:rPr lang="fr-BE" dirty="0"/>
              <a:t>Qui est le MT ? </a:t>
            </a:r>
          </a:p>
          <a:p>
            <a:r>
              <a:rPr lang="fr-BE" dirty="0"/>
              <a:t>Comment mobiliser MTCP et employeur ?</a:t>
            </a:r>
          </a:p>
          <a:p>
            <a:r>
              <a:rPr lang="fr-BE" dirty="0"/>
              <a:t>Contact maintenu entre employeur et travailleur ?</a:t>
            </a:r>
          </a:p>
          <a:p>
            <a:r>
              <a:rPr lang="fr-BE" dirty="0"/>
              <a:t>Initiatives ?</a:t>
            </a:r>
          </a:p>
        </p:txBody>
      </p:sp>
      <p:sp>
        <p:nvSpPr>
          <p:cNvPr id="5" name="Espace réservé du texte 4"/>
          <p:cNvSpPr>
            <a:spLocks noGrp="1"/>
          </p:cNvSpPr>
          <p:nvPr>
            <p:ph type="body" sz="quarter" idx="3"/>
          </p:nvPr>
        </p:nvSpPr>
        <p:spPr>
          <a:xfrm>
            <a:off x="6912234" y="764704"/>
            <a:ext cx="2206079" cy="639762"/>
          </a:xfrm>
        </p:spPr>
        <p:txBody>
          <a:bodyPr/>
          <a:lstStyle/>
          <a:p>
            <a:r>
              <a:rPr lang="fr-BE" dirty="0"/>
              <a:t>Après 6 mois</a:t>
            </a:r>
          </a:p>
        </p:txBody>
      </p:sp>
      <p:sp>
        <p:nvSpPr>
          <p:cNvPr id="6" name="Espace réservé du contenu 5"/>
          <p:cNvSpPr>
            <a:spLocks noGrp="1"/>
          </p:cNvSpPr>
          <p:nvPr>
            <p:ph sz="quarter" idx="4"/>
          </p:nvPr>
        </p:nvSpPr>
        <p:spPr>
          <a:xfrm>
            <a:off x="4788024" y="1484784"/>
            <a:ext cx="4176464" cy="4392488"/>
          </a:xfrm>
        </p:spPr>
        <p:txBody>
          <a:bodyPr/>
          <a:lstStyle/>
          <a:p>
            <a:r>
              <a:rPr lang="fr-BE" dirty="0"/>
              <a:t>Marché du travail de référence</a:t>
            </a:r>
          </a:p>
          <a:p>
            <a:r>
              <a:rPr lang="fr-BE" dirty="0"/>
              <a:t>Fin de reconnaissance</a:t>
            </a:r>
          </a:p>
          <a:p>
            <a:r>
              <a:rPr lang="fr-BE" dirty="0"/>
              <a:t>Situation enlisée</a:t>
            </a:r>
          </a:p>
          <a:p>
            <a:r>
              <a:rPr lang="fr-BE" dirty="0"/>
              <a:t>Contact en catastrophe MTCP (examen de reprise sans être passé par l’étape pré-reprise)</a:t>
            </a:r>
          </a:p>
          <a:p>
            <a:r>
              <a:rPr lang="fr-BE" dirty="0"/>
              <a:t>Conflits , tribunal du travail</a:t>
            </a:r>
          </a:p>
          <a:p>
            <a:r>
              <a:rPr lang="fr-BE" dirty="0"/>
              <a:t>Désinsertion</a:t>
            </a:r>
          </a:p>
        </p:txBody>
      </p:sp>
      <p:sp>
        <p:nvSpPr>
          <p:cNvPr id="7" name="Espace réservé du pied de page 6"/>
          <p:cNvSpPr>
            <a:spLocks noGrp="1"/>
          </p:cNvSpPr>
          <p:nvPr>
            <p:ph type="ftr" sz="quarter" idx="11"/>
          </p:nvPr>
        </p:nvSpPr>
        <p:spPr/>
        <p:txBody>
          <a:bodyPr/>
          <a:lstStyle/>
          <a:p>
            <a:r>
              <a:rPr lang="fr-BE"/>
              <a:t>Dr Etienne Laurent ANMC</a:t>
            </a:r>
          </a:p>
        </p:txBody>
      </p:sp>
      <p:sp>
        <p:nvSpPr>
          <p:cNvPr id="8" name="Espace réservé du numéro de diapositive 7"/>
          <p:cNvSpPr>
            <a:spLocks noGrp="1"/>
          </p:cNvSpPr>
          <p:nvPr>
            <p:ph type="sldNum" sz="quarter" idx="12"/>
          </p:nvPr>
        </p:nvSpPr>
        <p:spPr/>
        <p:txBody>
          <a:bodyPr/>
          <a:lstStyle/>
          <a:p>
            <a:fld id="{6A2BA284-96F9-449E-BD05-E30087AB0D89}" type="slidenum">
              <a:rPr lang="fr-BE" smtClean="0"/>
              <a:t>14</a:t>
            </a:fld>
            <a:endParaRPr lang="fr-BE"/>
          </a:p>
        </p:txBody>
      </p:sp>
    </p:spTree>
    <p:extLst>
      <p:ext uri="{BB962C8B-B14F-4D97-AF65-F5344CB8AC3E}">
        <p14:creationId xmlns:p14="http://schemas.microsoft.com/office/powerpoint/2010/main" val="21100045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print">
            <a:extLst>
              <a:ext uri="{BEBA8EAE-BF5A-486C-A8C5-ECC9F3942E4B}">
                <a14:imgProps xmlns:a14="http://schemas.microsoft.com/office/drawing/2010/main">
                  <a14:imgLayer r:embed="rId3">
                    <a14:imgEffect>
                      <a14:artisticPhotocopy/>
                    </a14:imgEffect>
                    <a14:imgEffect>
                      <a14:brightnessContrast bright="20000" contrast="20000"/>
                    </a14:imgEffect>
                  </a14:imgLayer>
                </a14:imgProps>
              </a:ext>
              <a:ext uri="{28A0092B-C50C-407E-A947-70E740481C1C}">
                <a14:useLocalDpi xmlns:a14="http://schemas.microsoft.com/office/drawing/2010/main" val="0"/>
              </a:ext>
            </a:extLst>
          </a:blip>
          <a:srcRect l="11667" t="24167" r="22273" b="9373"/>
          <a:stretch/>
        </p:blipFill>
        <p:spPr>
          <a:xfrm>
            <a:off x="323528" y="0"/>
            <a:ext cx="6379625" cy="4272593"/>
          </a:xfrm>
          <a:prstGeom prst="rect">
            <a:avLst/>
          </a:prstGeom>
        </p:spPr>
      </p:pic>
      <p:sp>
        <p:nvSpPr>
          <p:cNvPr id="4" name="Rectangle 3"/>
          <p:cNvSpPr/>
          <p:nvPr/>
        </p:nvSpPr>
        <p:spPr>
          <a:xfrm>
            <a:off x="683568" y="4461233"/>
            <a:ext cx="7848872" cy="19200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BE" dirty="0"/>
              <a:t>Courbe de survie des IT</a:t>
            </a:r>
          </a:p>
          <a:p>
            <a:r>
              <a:rPr lang="fr-BE" dirty="0"/>
              <a:t>100% = tous les certificats introduits à la mutualité</a:t>
            </a:r>
          </a:p>
          <a:p>
            <a:r>
              <a:rPr lang="fr-BE" dirty="0"/>
              <a:t>En 2015 à 12 mois  de 10-13 %  (suivant les sous-régions et taux de chômage) sont encore en incapacité de travail</a:t>
            </a:r>
          </a:p>
          <a:p>
            <a:r>
              <a:rPr lang="fr-BE" dirty="0"/>
              <a:t>En 2015 la courbe de descente précoce est quasi la même (80% de reprise spontanée à 2 mois ½)</a:t>
            </a:r>
          </a:p>
        </p:txBody>
      </p:sp>
      <p:sp>
        <p:nvSpPr>
          <p:cNvPr id="3" name="Ellipse 2"/>
          <p:cNvSpPr/>
          <p:nvPr/>
        </p:nvSpPr>
        <p:spPr>
          <a:xfrm>
            <a:off x="6300192" y="404664"/>
            <a:ext cx="2232248" cy="864096"/>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dirty="0">
              <a:solidFill>
                <a:schemeClr val="tx1"/>
              </a:solidFill>
            </a:endParaRPr>
          </a:p>
        </p:txBody>
      </p:sp>
      <p:sp>
        <p:nvSpPr>
          <p:cNvPr id="5" name="Espace réservé du numéro de diapositive 4"/>
          <p:cNvSpPr>
            <a:spLocks noGrp="1"/>
          </p:cNvSpPr>
          <p:nvPr>
            <p:ph type="sldNum" sz="quarter" idx="12"/>
          </p:nvPr>
        </p:nvSpPr>
        <p:spPr/>
        <p:txBody>
          <a:bodyPr/>
          <a:lstStyle/>
          <a:p>
            <a:fld id="{BE01D3B6-DFF3-4048-9333-1DA4C085F7FA}" type="slidenum">
              <a:rPr lang="fr-BE" smtClean="0"/>
              <a:t>15</a:t>
            </a:fld>
            <a:endParaRPr lang="fr-BE"/>
          </a:p>
        </p:txBody>
      </p:sp>
      <p:sp>
        <p:nvSpPr>
          <p:cNvPr id="9" name="Espace réservé du pied de page 8"/>
          <p:cNvSpPr>
            <a:spLocks noGrp="1"/>
          </p:cNvSpPr>
          <p:nvPr>
            <p:ph type="ftr" sz="quarter" idx="11"/>
          </p:nvPr>
        </p:nvSpPr>
        <p:spPr/>
        <p:txBody>
          <a:bodyPr/>
          <a:lstStyle/>
          <a:p>
            <a:r>
              <a:rPr lang="fr-BE"/>
              <a:t>Dr Etienne Laurent ANMC</a:t>
            </a:r>
          </a:p>
        </p:txBody>
      </p:sp>
    </p:spTree>
    <p:extLst>
      <p:ext uri="{BB962C8B-B14F-4D97-AF65-F5344CB8AC3E}">
        <p14:creationId xmlns:p14="http://schemas.microsoft.com/office/powerpoint/2010/main" val="4844816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337595" y="116632"/>
            <a:ext cx="2818656" cy="1143000"/>
          </a:xfrm>
        </p:spPr>
        <p:txBody>
          <a:bodyPr/>
          <a:lstStyle/>
          <a:p>
            <a:r>
              <a:rPr lang="fr-BE" dirty="0"/>
              <a:t>Enfin !</a:t>
            </a:r>
          </a:p>
        </p:txBody>
      </p:sp>
      <p:sp>
        <p:nvSpPr>
          <p:cNvPr id="3" name="Espace réservé du contenu 2"/>
          <p:cNvSpPr>
            <a:spLocks noGrp="1"/>
          </p:cNvSpPr>
          <p:nvPr>
            <p:ph idx="1"/>
          </p:nvPr>
        </p:nvSpPr>
        <p:spPr>
          <a:xfrm>
            <a:off x="467544" y="1268760"/>
            <a:ext cx="8229600" cy="4525963"/>
          </a:xfrm>
        </p:spPr>
        <p:txBody>
          <a:bodyPr>
            <a:normAutofit lnSpcReduction="10000"/>
          </a:bodyPr>
          <a:lstStyle/>
          <a:p>
            <a:r>
              <a:rPr lang="fr-BE" dirty="0"/>
              <a:t>Des relations </a:t>
            </a:r>
            <a:r>
              <a:rPr lang="fr-BE" u="sng" dirty="0"/>
              <a:t>structurées</a:t>
            </a:r>
            <a:r>
              <a:rPr lang="fr-BE" dirty="0"/>
              <a:t> légalement entre MTCP-MC et médecin-traitant</a:t>
            </a:r>
          </a:p>
          <a:p>
            <a:r>
              <a:rPr lang="fr-BE" dirty="0"/>
              <a:t>Bientôt des </a:t>
            </a:r>
            <a:r>
              <a:rPr lang="fr-BE" u="sng" dirty="0"/>
              <a:t>outils</a:t>
            </a:r>
            <a:r>
              <a:rPr lang="fr-BE" dirty="0"/>
              <a:t> pour soutenir les relations structurées légalement entre MTCP-MC et médecin-traitant</a:t>
            </a:r>
          </a:p>
          <a:p>
            <a:r>
              <a:rPr lang="fr-BE" dirty="0"/>
              <a:t>Il se passe quelque chose </a:t>
            </a:r>
            <a:r>
              <a:rPr lang="fr-BE" u="sng" dirty="0"/>
              <a:t>dans l’entreprise </a:t>
            </a:r>
            <a:r>
              <a:rPr lang="fr-BE" dirty="0"/>
              <a:t>avant le 6° mois d’IT et une </a:t>
            </a:r>
            <a:r>
              <a:rPr lang="fr-BE" u="sng" dirty="0"/>
              <a:t>réactivité</a:t>
            </a:r>
            <a:r>
              <a:rPr lang="fr-BE" dirty="0"/>
              <a:t> est demandée au médecin du travail </a:t>
            </a:r>
            <a:r>
              <a:rPr lang="fr-BE" u="sng" dirty="0"/>
              <a:t>tôt dans l’IT</a:t>
            </a:r>
          </a:p>
          <a:p>
            <a:r>
              <a:rPr lang="fr-BE" dirty="0"/>
              <a:t>Complexe et début</a:t>
            </a:r>
          </a:p>
        </p:txBody>
      </p:sp>
      <p:sp>
        <p:nvSpPr>
          <p:cNvPr id="9" name="Espace réservé du numéro de diapositive 8"/>
          <p:cNvSpPr>
            <a:spLocks noGrp="1"/>
          </p:cNvSpPr>
          <p:nvPr>
            <p:ph type="sldNum" sz="quarter" idx="12"/>
          </p:nvPr>
        </p:nvSpPr>
        <p:spPr/>
        <p:txBody>
          <a:bodyPr/>
          <a:lstStyle/>
          <a:p>
            <a:fld id="{9C0E3F41-3F22-4AB9-9743-AB8C09A0CFB2}" type="slidenum">
              <a:rPr lang="fr-BE" smtClean="0"/>
              <a:t>16</a:t>
            </a:fld>
            <a:endParaRPr lang="fr-BE"/>
          </a:p>
        </p:txBody>
      </p:sp>
      <p:sp>
        <p:nvSpPr>
          <p:cNvPr id="4" name="Rectangle à coins arrondis 3"/>
          <p:cNvSpPr/>
          <p:nvPr/>
        </p:nvSpPr>
        <p:spPr>
          <a:xfrm>
            <a:off x="0" y="0"/>
            <a:ext cx="3563888" cy="836712"/>
          </a:xfrm>
          <a:prstGeom prst="roundRect">
            <a:avLst/>
          </a:prstGeom>
          <a:solidFill>
            <a:srgbClr val="92D050">
              <a:alpha val="29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BE" sz="2400" dirty="0">
                <a:solidFill>
                  <a:schemeClr val="tx1"/>
                </a:solidFill>
              </a:rPr>
              <a:t>Plan de réintégration</a:t>
            </a:r>
          </a:p>
        </p:txBody>
      </p:sp>
      <p:sp>
        <p:nvSpPr>
          <p:cNvPr id="6" name="Espace réservé du pied de page 5"/>
          <p:cNvSpPr>
            <a:spLocks noGrp="1"/>
          </p:cNvSpPr>
          <p:nvPr>
            <p:ph type="ftr" sz="quarter" idx="11"/>
          </p:nvPr>
        </p:nvSpPr>
        <p:spPr/>
        <p:txBody>
          <a:bodyPr/>
          <a:lstStyle/>
          <a:p>
            <a:r>
              <a:rPr lang="fr-BE"/>
              <a:t>Dr Etienne Laurent ANMC</a:t>
            </a:r>
          </a:p>
        </p:txBody>
      </p:sp>
    </p:spTree>
    <p:extLst>
      <p:ext uri="{BB962C8B-B14F-4D97-AF65-F5344CB8AC3E}">
        <p14:creationId xmlns:p14="http://schemas.microsoft.com/office/powerpoint/2010/main" val="7282731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179512" y="404664"/>
            <a:ext cx="7772400" cy="1470025"/>
          </a:xfrm>
        </p:spPr>
        <p:txBody>
          <a:bodyPr/>
          <a:lstStyle/>
          <a:p>
            <a:r>
              <a:rPr lang="fr-BE" dirty="0"/>
              <a:t>Plan de réintégration</a:t>
            </a:r>
          </a:p>
        </p:txBody>
      </p:sp>
      <p:sp>
        <p:nvSpPr>
          <p:cNvPr id="3" name="Sous-titre 2"/>
          <p:cNvSpPr>
            <a:spLocks noGrp="1"/>
          </p:cNvSpPr>
          <p:nvPr>
            <p:ph type="subTitle" idx="1"/>
          </p:nvPr>
        </p:nvSpPr>
        <p:spPr>
          <a:xfrm>
            <a:off x="1043608" y="1988840"/>
            <a:ext cx="6400800" cy="1752600"/>
          </a:xfrm>
        </p:spPr>
        <p:txBody>
          <a:bodyPr/>
          <a:lstStyle/>
          <a:p>
            <a:r>
              <a:rPr lang="fr-BE" dirty="0"/>
              <a:t>AR « De Block »</a:t>
            </a: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8150" y="3356992"/>
            <a:ext cx="5357986" cy="24951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1" y="2613059"/>
            <a:ext cx="8784976" cy="7439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370604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435280" cy="1138138"/>
          </a:xfrm>
        </p:spPr>
        <p:txBody>
          <a:bodyPr>
            <a:noAutofit/>
          </a:bodyPr>
          <a:lstStyle/>
          <a:p>
            <a:r>
              <a:rPr lang="fr-BE" sz="2800" dirty="0"/>
              <a:t>La demande de plan de réintégration auprès du médecin du travail</a:t>
            </a:r>
          </a:p>
        </p:txBody>
      </p:sp>
      <p:sp>
        <p:nvSpPr>
          <p:cNvPr id="3" name="Espace réservé du contenu 2"/>
          <p:cNvSpPr>
            <a:spLocks noGrp="1"/>
          </p:cNvSpPr>
          <p:nvPr>
            <p:ph idx="1"/>
          </p:nvPr>
        </p:nvSpPr>
        <p:spPr>
          <a:xfrm>
            <a:off x="323528" y="2128963"/>
            <a:ext cx="5400600" cy="2261257"/>
          </a:xfrm>
        </p:spPr>
        <p:txBody>
          <a:bodyPr>
            <a:normAutofit fontScale="85000" lnSpcReduction="10000"/>
          </a:bodyPr>
          <a:lstStyle/>
          <a:p>
            <a:r>
              <a:rPr lang="fr-BE" sz="2800" dirty="0"/>
              <a:t>Peut être introduite , demandée :</a:t>
            </a:r>
          </a:p>
          <a:p>
            <a:pPr marL="514350" indent="-514350">
              <a:buFont typeface="+mj-lt"/>
              <a:buAutoNum type="arabicPeriod"/>
            </a:pPr>
            <a:r>
              <a:rPr lang="fr-BE" sz="2800" dirty="0"/>
              <a:t>par le travailleur</a:t>
            </a:r>
          </a:p>
          <a:p>
            <a:pPr marL="514350" indent="-514350">
              <a:buFont typeface="+mj-lt"/>
              <a:buAutoNum type="arabicPeriod"/>
            </a:pPr>
            <a:r>
              <a:rPr lang="fr-BE" sz="2800" dirty="0"/>
              <a:t>par le médecin-traitant</a:t>
            </a:r>
          </a:p>
          <a:p>
            <a:pPr marL="514350" indent="-514350">
              <a:buFont typeface="+mj-lt"/>
              <a:buAutoNum type="arabicPeriod"/>
            </a:pPr>
            <a:r>
              <a:rPr lang="fr-BE" sz="2800" b="1" u="sng" dirty="0">
                <a:solidFill>
                  <a:srgbClr val="FF0000"/>
                </a:solidFill>
              </a:rPr>
              <a:t>par le médecin-conseil (</a:t>
            </a:r>
            <a:r>
              <a:rPr lang="fr-BE" sz="2800" b="1" u="sng" dirty="0" err="1">
                <a:solidFill>
                  <a:srgbClr val="FF0000"/>
                </a:solidFill>
              </a:rPr>
              <a:t>quickscan</a:t>
            </a:r>
            <a:r>
              <a:rPr lang="fr-BE" sz="2800" b="1" u="sng" dirty="0">
                <a:solidFill>
                  <a:srgbClr val="FF0000"/>
                </a:solidFill>
              </a:rPr>
              <a:t>)</a:t>
            </a:r>
          </a:p>
          <a:p>
            <a:pPr marL="514350" indent="-514350">
              <a:buFont typeface="+mj-lt"/>
              <a:buAutoNum type="arabicPeriod"/>
            </a:pPr>
            <a:r>
              <a:rPr lang="fr-BE" sz="2800" dirty="0"/>
              <a:t>par l’employeur (&gt;4 mois IT)</a:t>
            </a:r>
          </a:p>
        </p:txBody>
      </p:sp>
      <p:sp>
        <p:nvSpPr>
          <p:cNvPr id="6" name="Espace réservé du numéro de diapositive 5"/>
          <p:cNvSpPr>
            <a:spLocks noGrp="1"/>
          </p:cNvSpPr>
          <p:nvPr>
            <p:ph type="sldNum" sz="quarter" idx="12"/>
          </p:nvPr>
        </p:nvSpPr>
        <p:spPr/>
        <p:txBody>
          <a:bodyPr/>
          <a:lstStyle/>
          <a:p>
            <a:fld id="{78F3AAFE-919C-471A-A513-10B9A0E0A5A3}" type="slidenum">
              <a:rPr lang="fr-BE" smtClean="0"/>
              <a:t>18</a:t>
            </a:fld>
            <a:endParaRPr lang="fr-BE"/>
          </a:p>
        </p:txBody>
      </p:sp>
      <p:sp>
        <p:nvSpPr>
          <p:cNvPr id="7" name="Titre 1"/>
          <p:cNvSpPr txBox="1">
            <a:spLocks/>
          </p:cNvSpPr>
          <p:nvPr/>
        </p:nvSpPr>
        <p:spPr>
          <a:xfrm>
            <a:off x="539552" y="3252082"/>
            <a:ext cx="8435280" cy="1138138"/>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fr-BE" sz="2800" dirty="0"/>
          </a:p>
        </p:txBody>
      </p:sp>
      <p:sp>
        <p:nvSpPr>
          <p:cNvPr id="4" name="Ellipse 3"/>
          <p:cNvSpPr/>
          <p:nvPr/>
        </p:nvSpPr>
        <p:spPr>
          <a:xfrm>
            <a:off x="6387124" y="2092959"/>
            <a:ext cx="2376264" cy="1728192"/>
          </a:xfrm>
          <a:prstGeom prst="ellipse">
            <a:avLst/>
          </a:prstGeom>
          <a:solidFill>
            <a:srgbClr val="92D050">
              <a:alpha val="29000"/>
            </a:srgb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fr-BE" b="1" dirty="0">
                <a:solidFill>
                  <a:srgbClr val="FF0000"/>
                </a:solidFill>
              </a:rPr>
              <a:t>START !</a:t>
            </a:r>
          </a:p>
        </p:txBody>
      </p:sp>
      <p:sp>
        <p:nvSpPr>
          <p:cNvPr id="9" name="Explosion 1 8"/>
          <p:cNvSpPr/>
          <p:nvPr/>
        </p:nvSpPr>
        <p:spPr>
          <a:xfrm>
            <a:off x="5451020" y="764704"/>
            <a:ext cx="3312368" cy="3888432"/>
          </a:xfrm>
          <a:prstGeom prst="irregularSeal1">
            <a:avLst/>
          </a:prstGeom>
          <a:solidFill>
            <a:srgbClr val="FFC000">
              <a:alpha val="43000"/>
            </a:srgb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fr-BE"/>
          </a:p>
        </p:txBody>
      </p:sp>
      <p:sp>
        <p:nvSpPr>
          <p:cNvPr id="10" name="Rectangle 9"/>
          <p:cNvSpPr/>
          <p:nvPr/>
        </p:nvSpPr>
        <p:spPr>
          <a:xfrm>
            <a:off x="107504" y="4907308"/>
            <a:ext cx="9036496" cy="1257996"/>
          </a:xfrm>
          <a:prstGeom prst="rect">
            <a:avLst/>
          </a:prstGeom>
          <a:solidFill>
            <a:srgbClr val="92D050">
              <a:alpha val="29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BE" dirty="0">
                <a:solidFill>
                  <a:schemeClr val="tx1"/>
                </a:solidFill>
              </a:rPr>
              <a:t>Ce plan prévoit de très nombreuses communications entre MC-MTCP et MG : </a:t>
            </a:r>
          </a:p>
          <a:p>
            <a:pPr marL="285750" indent="-285750" algn="ctr">
              <a:buFont typeface="Arial" panose="020B0604020202020204" pitchFamily="34" charset="0"/>
              <a:buChar char="•"/>
            </a:pPr>
            <a:r>
              <a:rPr lang="fr-BE" dirty="0">
                <a:solidFill>
                  <a:schemeClr val="tx1"/>
                </a:solidFill>
              </a:rPr>
              <a:t>AVANT le démarrage </a:t>
            </a:r>
          </a:p>
          <a:p>
            <a:pPr marL="285750" indent="-285750" algn="ctr">
              <a:buFont typeface="Arial" panose="020B0604020202020204" pitchFamily="34" charset="0"/>
              <a:buChar char="•"/>
            </a:pPr>
            <a:r>
              <a:rPr lang="fr-BE" dirty="0">
                <a:solidFill>
                  <a:schemeClr val="tx1"/>
                </a:solidFill>
              </a:rPr>
              <a:t>PENDANT la mise en place du RIP</a:t>
            </a:r>
          </a:p>
          <a:p>
            <a:pPr marL="285750" indent="-285750" algn="ctr">
              <a:buFont typeface="Arial" panose="020B0604020202020204" pitchFamily="34" charset="0"/>
              <a:buChar char="•"/>
            </a:pPr>
            <a:r>
              <a:rPr lang="fr-BE" dirty="0">
                <a:solidFill>
                  <a:schemeClr val="tx1"/>
                </a:solidFill>
              </a:rPr>
              <a:t>Pour la concrétisation du RIP </a:t>
            </a:r>
          </a:p>
        </p:txBody>
      </p:sp>
      <p:sp>
        <p:nvSpPr>
          <p:cNvPr id="12" name="Espace réservé du pied de page 11"/>
          <p:cNvSpPr>
            <a:spLocks noGrp="1"/>
          </p:cNvSpPr>
          <p:nvPr>
            <p:ph type="ftr" sz="quarter" idx="11"/>
          </p:nvPr>
        </p:nvSpPr>
        <p:spPr/>
        <p:txBody>
          <a:bodyPr/>
          <a:lstStyle/>
          <a:p>
            <a:r>
              <a:rPr lang="fr-BE"/>
              <a:t>Dr Etienne Laurent ANMC</a:t>
            </a:r>
          </a:p>
        </p:txBody>
      </p:sp>
    </p:spTree>
    <p:extLst>
      <p:ext uri="{BB962C8B-B14F-4D97-AF65-F5344CB8AC3E}">
        <p14:creationId xmlns:p14="http://schemas.microsoft.com/office/powerpoint/2010/main" val="22754602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p:cNvSpPr>
            <a:spLocks noGrp="1"/>
          </p:cNvSpPr>
          <p:nvPr>
            <p:ph type="body" idx="1"/>
          </p:nvPr>
        </p:nvSpPr>
        <p:spPr>
          <a:xfrm>
            <a:off x="622811" y="1182870"/>
            <a:ext cx="7750201" cy="5675130"/>
          </a:xfrm>
        </p:spPr>
        <p:txBody>
          <a:bodyPr>
            <a:normAutofit fontScale="55000" lnSpcReduction="20000"/>
          </a:bodyPr>
          <a:lstStyle/>
          <a:p>
            <a:endParaRPr lang="fr-BE" sz="1400" dirty="0"/>
          </a:p>
          <a:p>
            <a:endParaRPr lang="fr-BE" sz="1400" dirty="0"/>
          </a:p>
          <a:p>
            <a:r>
              <a:rPr lang="fr-BE" sz="2400" b="1" dirty="0">
                <a:solidFill>
                  <a:srgbClr val="FF0000"/>
                </a:solidFill>
              </a:rPr>
              <a:t>Au plus tard deux mois</a:t>
            </a:r>
            <a:r>
              <a:rPr lang="fr-BE" sz="2400" b="1" dirty="0"/>
              <a:t> après la déclaration d’incapacité de travail, le médecin-conseil effectue, sur base du dossier médical du titulaire, une première analyse des capacités restantes du titulaire. = classement en catégorie 1 à 4	</a:t>
            </a:r>
          </a:p>
          <a:p>
            <a:r>
              <a:rPr lang="fr-BE" i="1" dirty="0"/>
              <a:t>Le médecin-conseil </a:t>
            </a:r>
            <a:r>
              <a:rPr lang="fr-BE" b="1" i="1" dirty="0"/>
              <a:t>ne procède pas à l’analyse </a:t>
            </a:r>
            <a:r>
              <a:rPr lang="fr-BE" i="1" dirty="0"/>
              <a:t>visée au paragraphe 1</a:t>
            </a:r>
            <a:r>
              <a:rPr lang="fr-BE" i="1" baseline="30000" dirty="0"/>
              <a:t>er</a:t>
            </a:r>
            <a:r>
              <a:rPr lang="fr-BE" i="1" dirty="0"/>
              <a:t> si le titulaire a déjà demandé au conseiller en prévention-médecin du travail de démarrer un trajet de réintégration visé à la section 6/1 de l’arrêté royal du 28 mai 2003. </a:t>
            </a:r>
          </a:p>
          <a:p>
            <a:r>
              <a:rPr lang="fr-BE" dirty="0"/>
              <a:t> </a:t>
            </a:r>
            <a:r>
              <a:rPr lang="fr-BE" dirty="0">
                <a:solidFill>
                  <a:srgbClr val="FF0000"/>
                </a:solidFill>
              </a:rPr>
              <a:t>Dans les cas suivants, le médecin-conseil </a:t>
            </a:r>
            <a:r>
              <a:rPr lang="fr-BE" b="1" dirty="0">
                <a:solidFill>
                  <a:srgbClr val="FF0000"/>
                </a:solidFill>
              </a:rPr>
              <a:t>renvoie le titulaire au conseiller en prévention-médecin du travail </a:t>
            </a:r>
            <a:r>
              <a:rPr lang="fr-BE" dirty="0">
                <a:solidFill>
                  <a:srgbClr val="FF0000"/>
                </a:solidFill>
              </a:rPr>
              <a:t>en vue du démarrage d’un trajet de réintégration visé à la section 6/1 de l’arrêté royal du 28 mai 2003 : </a:t>
            </a:r>
          </a:p>
          <a:p>
            <a:pPr lvl="1"/>
            <a:r>
              <a:rPr lang="fr-BE" dirty="0"/>
              <a:t>le titulaire est classé en catégorie 1 au moment de l’analyse visée à l’article 215</a:t>
            </a:r>
            <a:r>
              <a:rPr lang="fr-BE" i="1" dirty="0"/>
              <a:t>decies</a:t>
            </a:r>
            <a:r>
              <a:rPr lang="fr-BE" dirty="0"/>
              <a:t>, § 2, </a:t>
            </a:r>
            <a:r>
              <a:rPr lang="fr-BE" b="1" dirty="0"/>
              <a:t>le titulaire est </a:t>
            </a:r>
            <a:r>
              <a:rPr lang="fr-BE" b="1" u="sng" dirty="0"/>
              <a:t>au moins six mois en incapacité de travail</a:t>
            </a:r>
            <a:r>
              <a:rPr lang="fr-BE" dirty="0"/>
              <a:t>, il est encore lié par un contrat de travail et le médecin-conseil effectue, sur base du dossier médical du titulaire, une nouvelle analyse montrant qu’une reprise du travail semble possible par la proposition d’un travail adapté (temporairement ou définitivement) ou un autre travail ;</a:t>
            </a:r>
          </a:p>
          <a:p>
            <a:pPr lvl="1"/>
            <a:r>
              <a:rPr lang="fr-BE" dirty="0"/>
              <a:t> le titulaire est classé en catégorie 3 au moment de l’analyse visée à l’article 215</a:t>
            </a:r>
            <a:r>
              <a:rPr lang="fr-BE" i="1" dirty="0"/>
              <a:t>decies</a:t>
            </a:r>
            <a:r>
              <a:rPr lang="fr-BE" dirty="0"/>
              <a:t>, § 2, le médecin-conseil </a:t>
            </a:r>
            <a:r>
              <a:rPr lang="fr-BE" u="sng" dirty="0"/>
              <a:t>évalue tous les deux mois </a:t>
            </a:r>
            <a:r>
              <a:rPr lang="fr-BE" dirty="0"/>
              <a:t>la situation du titulaire, une telle évaluation laisse apparaître qu’une reprise du travail semble possible par la proposition d’un travail adapté (temporairement ou définitivement) ou un autre travail et le titulaire est encore lié par un contrat de travail ; </a:t>
            </a:r>
          </a:p>
          <a:p>
            <a:pPr lvl="1"/>
            <a:r>
              <a:rPr lang="fr-BE" dirty="0"/>
              <a:t>le titulaire est </a:t>
            </a:r>
            <a:r>
              <a:rPr lang="fr-BE" u="sng" dirty="0"/>
              <a:t>classé en catégorie 4 </a:t>
            </a:r>
            <a:r>
              <a:rPr lang="fr-BE" dirty="0"/>
              <a:t>conformément à l’article 215</a:t>
            </a:r>
            <a:r>
              <a:rPr lang="fr-BE" i="1" dirty="0"/>
              <a:t>decies</a:t>
            </a:r>
            <a:r>
              <a:rPr lang="fr-BE" dirty="0"/>
              <a:t>, § 2.  </a:t>
            </a:r>
          </a:p>
          <a:p>
            <a:endParaRPr lang="fr-BE" dirty="0"/>
          </a:p>
          <a:p>
            <a:endParaRPr lang="fr-BE" dirty="0"/>
          </a:p>
          <a:p>
            <a:endParaRPr lang="fr-BE" dirty="0"/>
          </a:p>
          <a:p>
            <a:endParaRPr lang="fr-BE" dirty="0"/>
          </a:p>
        </p:txBody>
      </p:sp>
      <p:sp>
        <p:nvSpPr>
          <p:cNvPr id="3" name="Shape 122"/>
          <p:cNvSpPr txBox="1">
            <a:spLocks/>
          </p:cNvSpPr>
          <p:nvPr/>
        </p:nvSpPr>
        <p:spPr>
          <a:xfrm>
            <a:off x="669727" y="312539"/>
            <a:ext cx="7804547" cy="1518047"/>
          </a:xfrm>
          <a:prstGeom prst="rect">
            <a:avLst/>
          </a:prstGeom>
        </p:spPr>
        <p:txBody>
          <a:bodyPr lIns="64291" tIns="32146" rIns="64291" bIns="32146"/>
          <a:lstStyle>
            <a:lvl1pPr marL="0" marR="0" indent="0" algn="ctr" defTabSz="584200" rtl="0" latinLnBrk="0">
              <a:lnSpc>
                <a:spcPct val="100000"/>
              </a:lnSpc>
              <a:spcBef>
                <a:spcPts val="0"/>
              </a:spcBef>
              <a:spcAft>
                <a:spcPts val="0"/>
              </a:spcAft>
              <a:buClrTx/>
              <a:buSzTx/>
              <a:buFontTx/>
              <a:buNone/>
              <a:tabLst/>
              <a:defRPr sz="8000" b="0" i="0" u="none" strike="noStrike" cap="none" spc="0" baseline="0">
                <a:ln>
                  <a:noFill/>
                </a:ln>
                <a:solidFill>
                  <a:srgbClr val="000000"/>
                </a:solidFill>
                <a:uFillTx/>
                <a:latin typeface="+mn-lt"/>
                <a:ea typeface="+mn-ea"/>
                <a:cs typeface="+mn-cs"/>
                <a:sym typeface="Helvetica Light"/>
              </a:defRPr>
            </a:lvl1pPr>
            <a:lvl2pPr marL="0" marR="0" indent="228600" algn="ctr" defTabSz="584200" rtl="0" latinLnBrk="0">
              <a:lnSpc>
                <a:spcPct val="100000"/>
              </a:lnSpc>
              <a:spcBef>
                <a:spcPts val="0"/>
              </a:spcBef>
              <a:spcAft>
                <a:spcPts val="0"/>
              </a:spcAft>
              <a:buClrTx/>
              <a:buSzTx/>
              <a:buFontTx/>
              <a:buNone/>
              <a:tabLst/>
              <a:defRPr sz="8000" b="0" i="0" u="none" strike="noStrike" cap="none" spc="0" baseline="0">
                <a:ln>
                  <a:noFill/>
                </a:ln>
                <a:solidFill>
                  <a:srgbClr val="000000"/>
                </a:solidFill>
                <a:uFillTx/>
                <a:latin typeface="+mn-lt"/>
                <a:ea typeface="+mn-ea"/>
                <a:cs typeface="+mn-cs"/>
                <a:sym typeface="Helvetica Light"/>
              </a:defRPr>
            </a:lvl2pPr>
            <a:lvl3pPr marL="0" marR="0" indent="457200" algn="ctr" defTabSz="584200" rtl="0" latinLnBrk="0">
              <a:lnSpc>
                <a:spcPct val="100000"/>
              </a:lnSpc>
              <a:spcBef>
                <a:spcPts val="0"/>
              </a:spcBef>
              <a:spcAft>
                <a:spcPts val="0"/>
              </a:spcAft>
              <a:buClrTx/>
              <a:buSzTx/>
              <a:buFontTx/>
              <a:buNone/>
              <a:tabLst/>
              <a:defRPr sz="8000" b="0" i="0" u="none" strike="noStrike" cap="none" spc="0" baseline="0">
                <a:ln>
                  <a:noFill/>
                </a:ln>
                <a:solidFill>
                  <a:srgbClr val="000000"/>
                </a:solidFill>
                <a:uFillTx/>
                <a:latin typeface="+mn-lt"/>
                <a:ea typeface="+mn-ea"/>
                <a:cs typeface="+mn-cs"/>
                <a:sym typeface="Helvetica Light"/>
              </a:defRPr>
            </a:lvl3pPr>
            <a:lvl4pPr marL="0" marR="0" indent="685800" algn="ctr" defTabSz="584200" rtl="0" latinLnBrk="0">
              <a:lnSpc>
                <a:spcPct val="100000"/>
              </a:lnSpc>
              <a:spcBef>
                <a:spcPts val="0"/>
              </a:spcBef>
              <a:spcAft>
                <a:spcPts val="0"/>
              </a:spcAft>
              <a:buClrTx/>
              <a:buSzTx/>
              <a:buFontTx/>
              <a:buNone/>
              <a:tabLst/>
              <a:defRPr sz="8000" b="0" i="0" u="none" strike="noStrike" cap="none" spc="0" baseline="0">
                <a:ln>
                  <a:noFill/>
                </a:ln>
                <a:solidFill>
                  <a:srgbClr val="000000"/>
                </a:solidFill>
                <a:uFillTx/>
                <a:latin typeface="+mn-lt"/>
                <a:ea typeface="+mn-ea"/>
                <a:cs typeface="+mn-cs"/>
                <a:sym typeface="Helvetica Light"/>
              </a:defRPr>
            </a:lvl4pPr>
            <a:lvl5pPr marL="0" marR="0" indent="914400" algn="ctr" defTabSz="584200" rtl="0" latinLnBrk="0">
              <a:lnSpc>
                <a:spcPct val="100000"/>
              </a:lnSpc>
              <a:spcBef>
                <a:spcPts val="0"/>
              </a:spcBef>
              <a:spcAft>
                <a:spcPts val="0"/>
              </a:spcAft>
              <a:buClrTx/>
              <a:buSzTx/>
              <a:buFontTx/>
              <a:buNone/>
              <a:tabLst/>
              <a:defRPr sz="8000" b="0" i="0" u="none" strike="noStrike" cap="none" spc="0" baseline="0">
                <a:ln>
                  <a:noFill/>
                </a:ln>
                <a:solidFill>
                  <a:srgbClr val="000000"/>
                </a:solidFill>
                <a:uFillTx/>
                <a:latin typeface="+mn-lt"/>
                <a:ea typeface="+mn-ea"/>
                <a:cs typeface="+mn-cs"/>
                <a:sym typeface="Helvetica Light"/>
              </a:defRPr>
            </a:lvl5pPr>
            <a:lvl6pPr marL="0" marR="0" indent="1143000" algn="ctr" defTabSz="584200" rtl="0" latinLnBrk="0">
              <a:lnSpc>
                <a:spcPct val="100000"/>
              </a:lnSpc>
              <a:spcBef>
                <a:spcPts val="0"/>
              </a:spcBef>
              <a:spcAft>
                <a:spcPts val="0"/>
              </a:spcAft>
              <a:buClrTx/>
              <a:buSzTx/>
              <a:buFontTx/>
              <a:buNone/>
              <a:tabLst/>
              <a:defRPr sz="8000" b="0" i="0" u="none" strike="noStrike" cap="none" spc="0" baseline="0">
                <a:ln>
                  <a:noFill/>
                </a:ln>
                <a:solidFill>
                  <a:srgbClr val="000000"/>
                </a:solidFill>
                <a:uFillTx/>
                <a:latin typeface="+mn-lt"/>
                <a:ea typeface="+mn-ea"/>
                <a:cs typeface="+mn-cs"/>
                <a:sym typeface="Helvetica Light"/>
              </a:defRPr>
            </a:lvl6pPr>
            <a:lvl7pPr marL="0" marR="0" indent="1371600" algn="ctr" defTabSz="584200" rtl="0" latinLnBrk="0">
              <a:lnSpc>
                <a:spcPct val="100000"/>
              </a:lnSpc>
              <a:spcBef>
                <a:spcPts val="0"/>
              </a:spcBef>
              <a:spcAft>
                <a:spcPts val="0"/>
              </a:spcAft>
              <a:buClrTx/>
              <a:buSzTx/>
              <a:buFontTx/>
              <a:buNone/>
              <a:tabLst/>
              <a:defRPr sz="8000" b="0" i="0" u="none" strike="noStrike" cap="none" spc="0" baseline="0">
                <a:ln>
                  <a:noFill/>
                </a:ln>
                <a:solidFill>
                  <a:srgbClr val="000000"/>
                </a:solidFill>
                <a:uFillTx/>
                <a:latin typeface="+mn-lt"/>
                <a:ea typeface="+mn-ea"/>
                <a:cs typeface="+mn-cs"/>
                <a:sym typeface="Helvetica Light"/>
              </a:defRPr>
            </a:lvl7pPr>
            <a:lvl8pPr marL="0" marR="0" indent="1600200" algn="ctr" defTabSz="584200" rtl="0" latinLnBrk="0">
              <a:lnSpc>
                <a:spcPct val="100000"/>
              </a:lnSpc>
              <a:spcBef>
                <a:spcPts val="0"/>
              </a:spcBef>
              <a:spcAft>
                <a:spcPts val="0"/>
              </a:spcAft>
              <a:buClrTx/>
              <a:buSzTx/>
              <a:buFontTx/>
              <a:buNone/>
              <a:tabLst/>
              <a:defRPr sz="8000" b="0" i="0" u="none" strike="noStrike" cap="none" spc="0" baseline="0">
                <a:ln>
                  <a:noFill/>
                </a:ln>
                <a:solidFill>
                  <a:srgbClr val="000000"/>
                </a:solidFill>
                <a:uFillTx/>
                <a:latin typeface="+mn-lt"/>
                <a:ea typeface="+mn-ea"/>
                <a:cs typeface="+mn-cs"/>
                <a:sym typeface="Helvetica Light"/>
              </a:defRPr>
            </a:lvl8pPr>
            <a:lvl9pPr marL="0" marR="0" indent="1828800" algn="ctr" defTabSz="584200" rtl="0" latinLnBrk="0">
              <a:lnSpc>
                <a:spcPct val="100000"/>
              </a:lnSpc>
              <a:spcBef>
                <a:spcPts val="0"/>
              </a:spcBef>
              <a:spcAft>
                <a:spcPts val="0"/>
              </a:spcAft>
              <a:buClrTx/>
              <a:buSzTx/>
              <a:buFontTx/>
              <a:buNone/>
              <a:tabLst/>
              <a:defRPr sz="8000" b="0" i="0" u="none" strike="noStrike" cap="none" spc="0" baseline="0">
                <a:ln>
                  <a:noFill/>
                </a:ln>
                <a:solidFill>
                  <a:srgbClr val="000000"/>
                </a:solidFill>
                <a:uFillTx/>
                <a:latin typeface="+mn-lt"/>
                <a:ea typeface="+mn-ea"/>
                <a:cs typeface="+mn-cs"/>
                <a:sym typeface="Helvetica Light"/>
              </a:defRPr>
            </a:lvl9pPr>
          </a:lstStyle>
          <a:p>
            <a:r>
              <a:rPr lang="fr-BE" sz="2800" dirty="0"/>
              <a:t>Avec contrat en cours</a:t>
            </a:r>
          </a:p>
        </p:txBody>
      </p:sp>
      <p:sp>
        <p:nvSpPr>
          <p:cNvPr id="4" name="Ellipse 3"/>
          <p:cNvSpPr/>
          <p:nvPr/>
        </p:nvSpPr>
        <p:spPr>
          <a:xfrm>
            <a:off x="107504" y="312539"/>
            <a:ext cx="2592288" cy="759023"/>
          </a:xfrm>
          <a:prstGeom prst="ellipse">
            <a:avLst/>
          </a:prstGeom>
          <a:solidFill>
            <a:srgbClr val="92D050">
              <a:alpha val="29000"/>
            </a:srgb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fr-BE" dirty="0">
                <a:solidFill>
                  <a:schemeClr val="tx1"/>
                </a:solidFill>
              </a:rPr>
              <a:t>Législation</a:t>
            </a:r>
          </a:p>
        </p:txBody>
      </p:sp>
      <p:sp>
        <p:nvSpPr>
          <p:cNvPr id="5" name="Ellipse 4"/>
          <p:cNvSpPr/>
          <p:nvPr/>
        </p:nvSpPr>
        <p:spPr>
          <a:xfrm>
            <a:off x="7380313" y="548680"/>
            <a:ext cx="1587522" cy="821742"/>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BE" sz="1400" b="1" dirty="0" err="1">
                <a:solidFill>
                  <a:schemeClr val="tx1"/>
                </a:solidFill>
              </a:rPr>
              <a:t>Quickscan</a:t>
            </a:r>
            <a:endParaRPr lang="fr-BE" sz="1400" b="1" dirty="0">
              <a:solidFill>
                <a:schemeClr val="tx1"/>
              </a:solidFill>
            </a:endParaRPr>
          </a:p>
        </p:txBody>
      </p:sp>
      <p:sp>
        <p:nvSpPr>
          <p:cNvPr id="6" name="Espace réservé du numéro de diapositive 5"/>
          <p:cNvSpPr>
            <a:spLocks noGrp="1"/>
          </p:cNvSpPr>
          <p:nvPr>
            <p:ph type="sldNum" sz="quarter" idx="2"/>
          </p:nvPr>
        </p:nvSpPr>
        <p:spPr/>
        <p:txBody>
          <a:bodyPr/>
          <a:lstStyle/>
          <a:p>
            <a:fld id="{86CB4B4D-7CA3-9044-876B-883B54F8677D}" type="slidenum">
              <a:rPr lang="fr-BE" smtClean="0"/>
              <a:t>19</a:t>
            </a:fld>
            <a:endParaRPr lang="fr-BE"/>
          </a:p>
        </p:txBody>
      </p:sp>
    </p:spTree>
    <p:extLst>
      <p:ext uri="{BB962C8B-B14F-4D97-AF65-F5344CB8AC3E}">
        <p14:creationId xmlns:p14="http://schemas.microsoft.com/office/powerpoint/2010/main" val="2037223238"/>
      </p:ext>
    </p:extLst>
  </p:cSld>
  <p:clrMapOvr>
    <a:masterClrMapping/>
  </p:clrMapOvr>
  <p:transition spd="med"/>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p:cNvSpPr>
            <a:spLocks noGrp="1"/>
          </p:cNvSpPr>
          <p:nvPr>
            <p:ph type="body" idx="1"/>
          </p:nvPr>
        </p:nvSpPr>
        <p:spPr>
          <a:xfrm>
            <a:off x="669727" y="692696"/>
            <a:ext cx="7804547" cy="5272336"/>
          </a:xfrm>
        </p:spPr>
        <p:txBody>
          <a:bodyPr>
            <a:normAutofit fontScale="55000" lnSpcReduction="20000"/>
          </a:bodyPr>
          <a:lstStyle/>
          <a:p>
            <a:r>
              <a:rPr lang="fr-BE" dirty="0"/>
              <a:t>Dès que le médecin-conseil reçoit  (</a:t>
            </a:r>
            <a:r>
              <a:rPr lang="fr-BE" b="1" dirty="0"/>
              <a:t>du médecin du travail</a:t>
            </a:r>
            <a:r>
              <a:rPr lang="fr-BE" dirty="0"/>
              <a:t>) une copie de la proposition de réintégration conformément à l’article 73/3, § 1</a:t>
            </a:r>
            <a:r>
              <a:rPr lang="fr-BE" baseline="30000" dirty="0"/>
              <a:t>er</a:t>
            </a:r>
            <a:r>
              <a:rPr lang="fr-BE" dirty="0"/>
              <a:t>, alinéa 2, de l’arrêté royal du 28 mai 2003, il vérifie si l’exécution de la proposition de réintégration </a:t>
            </a:r>
            <a:r>
              <a:rPr lang="fr-BE" b="1" dirty="0"/>
              <a:t>met fin à l’état d’incapacité</a:t>
            </a:r>
            <a:r>
              <a:rPr lang="fr-BE" dirty="0"/>
              <a:t> visé à l’article 100, § 1</a:t>
            </a:r>
            <a:r>
              <a:rPr lang="fr-BE" baseline="30000" dirty="0"/>
              <a:t>er</a:t>
            </a:r>
            <a:r>
              <a:rPr lang="fr-BE" dirty="0"/>
              <a:t>, de la loi coordonnée.  </a:t>
            </a:r>
          </a:p>
          <a:p>
            <a:r>
              <a:rPr lang="fr-BE" dirty="0"/>
              <a:t>Si la proposition de réintégration comprend un travail autorisé auprès de l’employeur concerné visé à </a:t>
            </a:r>
            <a:r>
              <a:rPr lang="fr-BE" b="1" dirty="0"/>
              <a:t>l’article 100, § 2</a:t>
            </a:r>
            <a:r>
              <a:rPr lang="fr-BE" dirty="0"/>
              <a:t>, de la loi coordonnée, </a:t>
            </a:r>
            <a:r>
              <a:rPr lang="fr-BE" b="1" dirty="0"/>
              <a:t>le titulaire n’est pas obligé de demander l’autorisation du médecin conseil</a:t>
            </a:r>
            <a:r>
              <a:rPr lang="fr-BE" dirty="0"/>
              <a:t>. Dans ce cas, il appartient au médecin-conseil de vérifier d’office si la proposition de réintégration est compatible avec les conditions posées pour un travail autorisé. Le cas échéant, </a:t>
            </a:r>
            <a:r>
              <a:rPr lang="fr-BE" b="1" dirty="0"/>
              <a:t>le médecin-conseil atteste les modalités de son autorisation. </a:t>
            </a:r>
          </a:p>
          <a:p>
            <a:r>
              <a:rPr lang="fr-BE" dirty="0"/>
              <a:t> Le médecin-conseil communique le plus rapidement possible ses conclusions quant à l’état d’incapacité de travail </a:t>
            </a:r>
            <a:r>
              <a:rPr lang="fr-BE" b="1" dirty="0"/>
              <a:t>au sens de l’article 100, § 1</a:t>
            </a:r>
            <a:r>
              <a:rPr lang="fr-BE" b="1" baseline="30000" dirty="0"/>
              <a:t>er</a:t>
            </a:r>
            <a:r>
              <a:rPr lang="fr-BE" dirty="0"/>
              <a:t>, de la loi coordonnée et sa décision quant au travail autorisé au sens de l’article 100, § 2, de la loi coordonnée au conseiller en prévention-médecin du travail. </a:t>
            </a:r>
          </a:p>
          <a:p>
            <a:r>
              <a:rPr lang="fr-BE" dirty="0">
                <a:solidFill>
                  <a:srgbClr val="C00000"/>
                </a:solidFill>
              </a:rPr>
              <a:t>Au cas où le </a:t>
            </a:r>
            <a:r>
              <a:rPr lang="fr-BE" b="1" dirty="0">
                <a:solidFill>
                  <a:srgbClr val="C00000"/>
                </a:solidFill>
              </a:rPr>
              <a:t>médecin-conseil ne donne aucune réaction </a:t>
            </a:r>
            <a:r>
              <a:rPr lang="fr-BE" dirty="0">
                <a:solidFill>
                  <a:srgbClr val="C00000"/>
                </a:solidFill>
              </a:rPr>
              <a:t>dans les </a:t>
            </a:r>
            <a:r>
              <a:rPr lang="fr-BE" b="1" dirty="0">
                <a:solidFill>
                  <a:srgbClr val="C00000"/>
                </a:solidFill>
              </a:rPr>
              <a:t>trois semaines </a:t>
            </a:r>
            <a:r>
              <a:rPr lang="fr-BE" dirty="0">
                <a:solidFill>
                  <a:srgbClr val="C00000"/>
                </a:solidFill>
              </a:rPr>
              <a:t>après la réception de la copie de la proposition de réintégration, il est supposé que l’exécution de la proposition de réintégration ne mettra pas fin à l’état d’incapacité de travail visé à l’article 100, § 1</a:t>
            </a:r>
            <a:r>
              <a:rPr lang="fr-BE" baseline="30000" dirty="0">
                <a:solidFill>
                  <a:srgbClr val="C00000"/>
                </a:solidFill>
              </a:rPr>
              <a:t>er</a:t>
            </a:r>
            <a:r>
              <a:rPr lang="fr-BE" dirty="0">
                <a:solidFill>
                  <a:srgbClr val="C00000"/>
                </a:solidFill>
              </a:rPr>
              <a:t>, de la loi coordonnée et que la décision du médecin-conseil quant au travail autorisé au sens de l’article 100, § 2, de la loi coordonnée </a:t>
            </a:r>
            <a:r>
              <a:rPr lang="fr-BE" b="1" dirty="0">
                <a:solidFill>
                  <a:srgbClr val="C00000"/>
                </a:solidFill>
              </a:rPr>
              <a:t>est positive</a:t>
            </a:r>
            <a:r>
              <a:rPr lang="fr-BE" dirty="0">
                <a:solidFill>
                  <a:srgbClr val="C00000"/>
                </a:solidFill>
              </a:rPr>
              <a:t>. </a:t>
            </a:r>
          </a:p>
          <a:p>
            <a:endParaRPr lang="fr-BE" dirty="0">
              <a:solidFill>
                <a:srgbClr val="C00000"/>
              </a:solidFill>
            </a:endParaRPr>
          </a:p>
        </p:txBody>
      </p:sp>
      <p:sp>
        <p:nvSpPr>
          <p:cNvPr id="3" name="Rectangle 2"/>
          <p:cNvSpPr/>
          <p:nvPr/>
        </p:nvSpPr>
        <p:spPr>
          <a:xfrm>
            <a:off x="251520" y="0"/>
            <a:ext cx="7704856" cy="692696"/>
          </a:xfrm>
          <a:prstGeom prst="rect">
            <a:avLst/>
          </a:prstGeom>
          <a:solidFill>
            <a:srgbClr val="92D050">
              <a:alpha val="29000"/>
            </a:srgb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fr-BE" dirty="0">
                <a:solidFill>
                  <a:schemeClr val="tx1"/>
                </a:solidFill>
              </a:rPr>
              <a:t>Retour du MTCP et réaction du MC</a:t>
            </a:r>
          </a:p>
        </p:txBody>
      </p:sp>
      <p:sp>
        <p:nvSpPr>
          <p:cNvPr id="4" name="Espace réservé du numéro de diapositive 3"/>
          <p:cNvSpPr>
            <a:spLocks noGrp="1"/>
          </p:cNvSpPr>
          <p:nvPr>
            <p:ph type="sldNum" sz="quarter" idx="2"/>
          </p:nvPr>
        </p:nvSpPr>
        <p:spPr/>
        <p:txBody>
          <a:bodyPr/>
          <a:lstStyle/>
          <a:p>
            <a:fld id="{86CB4B4D-7CA3-9044-876B-883B54F8677D}" type="slidenum">
              <a:rPr lang="fr-BE" smtClean="0"/>
              <a:t>20</a:t>
            </a:fld>
            <a:endParaRPr lang="fr-BE"/>
          </a:p>
        </p:txBody>
      </p:sp>
    </p:spTree>
    <p:extLst>
      <p:ext uri="{BB962C8B-B14F-4D97-AF65-F5344CB8AC3E}">
        <p14:creationId xmlns:p14="http://schemas.microsoft.com/office/powerpoint/2010/main" val="888525990"/>
      </p:ext>
    </p:extLst>
  </p:cSld>
  <p:clrMapOvr>
    <a:masterClrMapping/>
  </p:clrMapOvr>
  <p:transition spd="med"/>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2"/>
          </p:nvPr>
        </p:nvSpPr>
        <p:spPr/>
        <p:txBody>
          <a:bodyPr/>
          <a:lstStyle/>
          <a:p>
            <a:fld id="{78F3AAFE-919C-471A-A513-10B9A0E0A5A3}" type="slidenum">
              <a:rPr lang="fr-BE" smtClean="0"/>
              <a:t>21</a:t>
            </a:fld>
            <a:endParaRPr lang="fr-BE"/>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171400"/>
            <a:ext cx="9036496" cy="65527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Ellipse 4"/>
          <p:cNvSpPr/>
          <p:nvPr/>
        </p:nvSpPr>
        <p:spPr>
          <a:xfrm>
            <a:off x="0" y="1556792"/>
            <a:ext cx="2160240" cy="864096"/>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BE" b="1" dirty="0" err="1">
                <a:solidFill>
                  <a:schemeClr val="tx1"/>
                </a:solidFill>
              </a:rPr>
              <a:t>Quickscan</a:t>
            </a:r>
            <a:endParaRPr lang="fr-BE" b="1" dirty="0">
              <a:solidFill>
                <a:schemeClr val="tx1"/>
              </a:solidFill>
            </a:endParaRPr>
          </a:p>
        </p:txBody>
      </p:sp>
      <p:sp>
        <p:nvSpPr>
          <p:cNvPr id="9" name="Rectangle 8"/>
          <p:cNvSpPr/>
          <p:nvPr/>
        </p:nvSpPr>
        <p:spPr>
          <a:xfrm>
            <a:off x="827584" y="2882"/>
            <a:ext cx="5904656" cy="1124744"/>
          </a:xfrm>
          <a:prstGeom prst="rect">
            <a:avLst/>
          </a:prstGeom>
          <a:solidFill>
            <a:srgbClr val="92D050">
              <a:alpha val="29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BE" dirty="0">
                <a:solidFill>
                  <a:schemeClr val="tx1"/>
                </a:solidFill>
              </a:rPr>
              <a:t> Info : Certificats médicaux , questionnaire (futur)</a:t>
            </a:r>
          </a:p>
        </p:txBody>
      </p:sp>
      <p:cxnSp>
        <p:nvCxnSpPr>
          <p:cNvPr id="12" name="Connecteur droit avec flèche 11"/>
          <p:cNvCxnSpPr/>
          <p:nvPr/>
        </p:nvCxnSpPr>
        <p:spPr>
          <a:xfrm flipV="1">
            <a:off x="1331640" y="1127626"/>
            <a:ext cx="504056" cy="42916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3419872" y="1556792"/>
            <a:ext cx="2376264" cy="1800200"/>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BE" dirty="0">
                <a:solidFill>
                  <a:schemeClr val="tx1"/>
                </a:solidFill>
              </a:rPr>
              <a:t>Titulaire lié par un contrat de travail</a:t>
            </a:r>
          </a:p>
        </p:txBody>
      </p:sp>
      <p:sp>
        <p:nvSpPr>
          <p:cNvPr id="8" name="Espace réservé du pied de page 7"/>
          <p:cNvSpPr>
            <a:spLocks noGrp="1"/>
          </p:cNvSpPr>
          <p:nvPr>
            <p:ph type="ftr" sz="quarter" idx="11"/>
          </p:nvPr>
        </p:nvSpPr>
        <p:spPr/>
        <p:txBody>
          <a:bodyPr/>
          <a:lstStyle/>
          <a:p>
            <a:r>
              <a:rPr lang="fr-BE"/>
              <a:t>Dr Etienne Laurent ANMC</a:t>
            </a:r>
          </a:p>
        </p:txBody>
      </p:sp>
    </p:spTree>
    <p:extLst>
      <p:ext uri="{BB962C8B-B14F-4D97-AF65-F5344CB8AC3E}">
        <p14:creationId xmlns:p14="http://schemas.microsoft.com/office/powerpoint/2010/main" val="38215442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BE" dirty="0"/>
              <a:t>Les deux voies</a:t>
            </a:r>
          </a:p>
        </p:txBody>
      </p:sp>
      <p:sp>
        <p:nvSpPr>
          <p:cNvPr id="3" name="Espace réservé du contenu 2"/>
          <p:cNvSpPr>
            <a:spLocks noGrp="1"/>
          </p:cNvSpPr>
          <p:nvPr>
            <p:ph sz="half" idx="1"/>
          </p:nvPr>
        </p:nvSpPr>
        <p:spPr/>
        <p:txBody>
          <a:bodyPr/>
          <a:lstStyle/>
          <a:p>
            <a:r>
              <a:rPr lang="fr-BE" dirty="0"/>
              <a:t>Contrat</a:t>
            </a:r>
          </a:p>
          <a:p>
            <a:r>
              <a:rPr lang="fr-BE" dirty="0" err="1"/>
              <a:t>Quickscan</a:t>
            </a:r>
            <a:r>
              <a:rPr lang="fr-BE" dirty="0"/>
              <a:t> 2 mois</a:t>
            </a:r>
          </a:p>
          <a:p>
            <a:r>
              <a:rPr lang="fr-BE" dirty="0"/>
              <a:t>Médecin du travail (demande)</a:t>
            </a:r>
          </a:p>
          <a:p>
            <a:r>
              <a:rPr lang="fr-BE" dirty="0"/>
              <a:t>Médecin du travail (réponse)</a:t>
            </a:r>
          </a:p>
        </p:txBody>
      </p:sp>
      <p:sp>
        <p:nvSpPr>
          <p:cNvPr id="4" name="Espace réservé du contenu 3"/>
          <p:cNvSpPr>
            <a:spLocks noGrp="1"/>
          </p:cNvSpPr>
          <p:nvPr>
            <p:ph sz="half" idx="2"/>
          </p:nvPr>
        </p:nvSpPr>
        <p:spPr/>
        <p:txBody>
          <a:bodyPr/>
          <a:lstStyle/>
          <a:p>
            <a:r>
              <a:rPr lang="fr-BE" dirty="0"/>
              <a:t>Pas de contrat</a:t>
            </a:r>
          </a:p>
          <a:p>
            <a:r>
              <a:rPr lang="fr-BE" dirty="0" err="1"/>
              <a:t>Quickscan</a:t>
            </a:r>
            <a:r>
              <a:rPr lang="fr-BE" dirty="0"/>
              <a:t> 2 mois</a:t>
            </a:r>
          </a:p>
          <a:p>
            <a:r>
              <a:rPr lang="fr-BE" dirty="0"/>
              <a:t>Médecin-conseil</a:t>
            </a:r>
          </a:p>
          <a:p>
            <a:r>
              <a:rPr lang="fr-BE" dirty="0"/>
              <a:t>Outils et délais</a:t>
            </a:r>
          </a:p>
          <a:p>
            <a:r>
              <a:rPr lang="fr-BE" dirty="0"/>
              <a:t>Conventions VDAB-ACTIRIS-FOREM-AVIQ</a:t>
            </a:r>
          </a:p>
          <a:p>
            <a:r>
              <a:rPr lang="fr-BE" dirty="0"/>
              <a:t>Reprises partielles</a:t>
            </a:r>
          </a:p>
        </p:txBody>
      </p:sp>
      <p:sp>
        <p:nvSpPr>
          <p:cNvPr id="5" name="Rectangle 4"/>
          <p:cNvSpPr/>
          <p:nvPr/>
        </p:nvSpPr>
        <p:spPr>
          <a:xfrm>
            <a:off x="467544" y="5085184"/>
            <a:ext cx="8352928" cy="1152128"/>
          </a:xfrm>
          <a:prstGeom prst="rect">
            <a:avLst/>
          </a:prstGeom>
          <a:solidFill>
            <a:srgbClr val="FF0000">
              <a:alpha val="29000"/>
            </a:srgbClr>
          </a:solidFill>
          <a:ln>
            <a:solidFill>
              <a:schemeClr val="tx1"/>
            </a:solid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BE" dirty="0">
                <a:solidFill>
                  <a:schemeClr val="tx1"/>
                </a:solidFill>
              </a:rPr>
              <a:t>COMMUNICATION MG-MC-MTCP</a:t>
            </a:r>
          </a:p>
        </p:txBody>
      </p:sp>
      <p:sp>
        <p:nvSpPr>
          <p:cNvPr id="7" name="Espace réservé du numéro de diapositive 6"/>
          <p:cNvSpPr>
            <a:spLocks noGrp="1"/>
          </p:cNvSpPr>
          <p:nvPr>
            <p:ph type="sldNum" sz="quarter" idx="12"/>
          </p:nvPr>
        </p:nvSpPr>
        <p:spPr/>
        <p:txBody>
          <a:bodyPr/>
          <a:lstStyle/>
          <a:p>
            <a:fld id="{161FBC99-A619-4D5F-A190-B29415B499C4}" type="slidenum">
              <a:rPr lang="fr-BE" smtClean="0"/>
              <a:t>22</a:t>
            </a:fld>
            <a:endParaRPr lang="fr-BE"/>
          </a:p>
        </p:txBody>
      </p:sp>
      <p:sp>
        <p:nvSpPr>
          <p:cNvPr id="10" name="Espace réservé du pied de page 9"/>
          <p:cNvSpPr>
            <a:spLocks noGrp="1"/>
          </p:cNvSpPr>
          <p:nvPr>
            <p:ph type="ftr" sz="quarter" idx="11"/>
          </p:nvPr>
        </p:nvSpPr>
        <p:spPr/>
        <p:txBody>
          <a:bodyPr/>
          <a:lstStyle/>
          <a:p>
            <a:r>
              <a:rPr lang="fr-BE"/>
              <a:t>Dr Etienne Laurent ANMC</a:t>
            </a:r>
          </a:p>
        </p:txBody>
      </p:sp>
    </p:spTree>
    <p:extLst>
      <p:ext uri="{BB962C8B-B14F-4D97-AF65-F5344CB8AC3E}">
        <p14:creationId xmlns:p14="http://schemas.microsoft.com/office/powerpoint/2010/main" val="23454389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 name="Shape 122"/>
          <p:cNvSpPr>
            <a:spLocks noGrp="1"/>
          </p:cNvSpPr>
          <p:nvPr>
            <p:ph type="title"/>
          </p:nvPr>
        </p:nvSpPr>
        <p:spPr>
          <a:prstGeom prst="rect">
            <a:avLst/>
          </a:prstGeom>
        </p:spPr>
        <p:txBody>
          <a:bodyPr/>
          <a:lstStyle/>
          <a:p>
            <a:r>
              <a:rPr dirty="0"/>
              <a:t>Avec </a:t>
            </a:r>
            <a:r>
              <a:rPr dirty="0" err="1"/>
              <a:t>contrat</a:t>
            </a:r>
            <a:r>
              <a:rPr dirty="0"/>
              <a:t> en </a:t>
            </a:r>
            <a:r>
              <a:rPr dirty="0" err="1"/>
              <a:t>cours</a:t>
            </a:r>
            <a:endParaRPr dirty="0"/>
          </a:p>
        </p:txBody>
      </p:sp>
      <p:sp>
        <p:nvSpPr>
          <p:cNvPr id="123" name="Shape 123"/>
          <p:cNvSpPr>
            <a:spLocks noGrp="1"/>
          </p:cNvSpPr>
          <p:nvPr>
            <p:ph type="body" idx="1"/>
          </p:nvPr>
        </p:nvSpPr>
        <p:spPr>
          <a:prstGeom prst="rect">
            <a:avLst/>
          </a:prstGeom>
        </p:spPr>
        <p:txBody>
          <a:bodyPr>
            <a:normAutofit fontScale="92500" lnSpcReduction="10000"/>
          </a:bodyPr>
          <a:lstStyle/>
          <a:p>
            <a:pPr marL="250022" indent="-250022" defTabSz="328600">
              <a:spcBef>
                <a:spcPts val="2320"/>
              </a:spcBef>
              <a:defRPr sz="2880"/>
            </a:pPr>
            <a:r>
              <a:rPr lang="fr-BE" sz="2600" i="1" dirty="0"/>
              <a:t>C</a:t>
            </a:r>
            <a:r>
              <a:rPr sz="2600" i="1" dirty="0" err="1"/>
              <a:t>atégorie</a:t>
            </a:r>
            <a:r>
              <a:rPr sz="2600" i="1" dirty="0"/>
              <a:t> 1 : </a:t>
            </a:r>
            <a:r>
              <a:rPr sz="2600" i="1" dirty="0" err="1"/>
              <a:t>il</a:t>
            </a:r>
            <a:r>
              <a:rPr sz="2600" i="1" dirty="0"/>
              <a:t> </a:t>
            </a:r>
            <a:r>
              <a:rPr sz="2600" i="1" dirty="0" err="1"/>
              <a:t>peut</a:t>
            </a:r>
            <a:r>
              <a:rPr sz="2600" i="1" dirty="0"/>
              <a:t> </a:t>
            </a:r>
            <a:r>
              <a:rPr sz="2600" i="1" dirty="0" err="1"/>
              <a:t>être</a:t>
            </a:r>
            <a:r>
              <a:rPr sz="2600" i="1" dirty="0"/>
              <a:t> </a:t>
            </a:r>
            <a:r>
              <a:rPr sz="2600" i="1" dirty="0" err="1"/>
              <a:t>présume</a:t>
            </a:r>
            <a:r>
              <a:rPr sz="2600" i="1" dirty="0"/>
              <a:t>́ </a:t>
            </a:r>
            <a:r>
              <a:rPr sz="2600" i="1" dirty="0" err="1"/>
              <a:t>raisonnablement</a:t>
            </a:r>
            <a:r>
              <a:rPr sz="2600" i="1" dirty="0"/>
              <a:t> </a:t>
            </a:r>
            <a:r>
              <a:rPr sz="2600" i="1" dirty="0" err="1"/>
              <a:t>qu’au</a:t>
            </a:r>
            <a:r>
              <a:rPr sz="2600" i="1" dirty="0"/>
              <a:t> plus </a:t>
            </a:r>
            <a:r>
              <a:rPr sz="2600" i="1" dirty="0" err="1"/>
              <a:t>tard</a:t>
            </a:r>
            <a:r>
              <a:rPr sz="2600" i="1" dirty="0"/>
              <a:t> à la fin du </a:t>
            </a:r>
            <a:r>
              <a:rPr sz="2600" i="1" dirty="0" err="1"/>
              <a:t>sixième</a:t>
            </a:r>
            <a:r>
              <a:rPr sz="2600" i="1" dirty="0"/>
              <a:t> </a:t>
            </a:r>
            <a:r>
              <a:rPr sz="2600" i="1" dirty="0" err="1"/>
              <a:t>mois</a:t>
            </a:r>
            <a:r>
              <a:rPr sz="2600" i="1" dirty="0"/>
              <a:t> de </a:t>
            </a:r>
            <a:r>
              <a:rPr sz="2600" i="1" dirty="0" err="1"/>
              <a:t>l’incapacite</a:t>
            </a:r>
            <a:r>
              <a:rPr sz="2600" i="1" dirty="0"/>
              <a:t>́ de travail le </a:t>
            </a:r>
            <a:r>
              <a:rPr sz="2600" i="1" dirty="0" err="1"/>
              <a:t>titulaire</a:t>
            </a:r>
            <a:r>
              <a:rPr sz="2600" i="1" dirty="0"/>
              <a:t> </a:t>
            </a:r>
            <a:r>
              <a:rPr sz="2600" i="1" dirty="0" err="1"/>
              <a:t>peut</a:t>
            </a:r>
            <a:r>
              <a:rPr sz="2600" i="1" dirty="0"/>
              <a:t> </a:t>
            </a:r>
            <a:r>
              <a:rPr sz="2600" i="1" dirty="0" err="1"/>
              <a:t>spontanément</a:t>
            </a:r>
            <a:r>
              <a:rPr sz="2600" i="1" dirty="0"/>
              <a:t> </a:t>
            </a:r>
            <a:r>
              <a:rPr sz="2600" i="1" dirty="0" err="1"/>
              <a:t>reprendre</a:t>
            </a:r>
            <a:r>
              <a:rPr sz="2600" i="1" dirty="0"/>
              <a:t> le travail </a:t>
            </a:r>
            <a:r>
              <a:rPr sz="2600" i="1" dirty="0" err="1"/>
              <a:t>convenu</a:t>
            </a:r>
            <a:r>
              <a:rPr sz="2600" i="1" dirty="0"/>
              <a:t> </a:t>
            </a:r>
            <a:r>
              <a:rPr lang="fr-BE" sz="2880" dirty="0"/>
              <a:t>.</a:t>
            </a:r>
            <a:r>
              <a:rPr lang="fr-BE" dirty="0"/>
              <a:t> </a:t>
            </a:r>
            <a:r>
              <a:rPr lang="fr-BE" dirty="0">
                <a:solidFill>
                  <a:schemeClr val="tx2"/>
                </a:solidFill>
              </a:rPr>
              <a:t>Probable reprise spontanée , connaissance dossier , confiance et  </a:t>
            </a:r>
            <a:r>
              <a:rPr lang="fr-BE" u="sng" dirty="0">
                <a:solidFill>
                  <a:schemeClr val="tx2"/>
                </a:solidFill>
              </a:rPr>
              <a:t>rien à faire par MC </a:t>
            </a:r>
            <a:r>
              <a:rPr lang="fr-BE" dirty="0">
                <a:solidFill>
                  <a:schemeClr val="tx2"/>
                </a:solidFill>
              </a:rPr>
              <a:t>. (</a:t>
            </a:r>
            <a:r>
              <a:rPr lang="fr-BE" dirty="0" err="1">
                <a:solidFill>
                  <a:schemeClr val="tx2"/>
                </a:solidFill>
              </a:rPr>
              <a:t>Re</a:t>
            </a:r>
            <a:r>
              <a:rPr lang="fr-BE" dirty="0">
                <a:solidFill>
                  <a:schemeClr val="tx2"/>
                </a:solidFill>
              </a:rPr>
              <a:t>)voir à 7 mois </a:t>
            </a:r>
          </a:p>
          <a:p>
            <a:pPr marL="250022" indent="-250022" defTabSz="328600">
              <a:spcBef>
                <a:spcPts val="2320"/>
              </a:spcBef>
              <a:defRPr sz="2880"/>
            </a:pPr>
            <a:r>
              <a:rPr lang="fr-BE" sz="2800" i="1" dirty="0"/>
              <a:t>C</a:t>
            </a:r>
            <a:r>
              <a:rPr sz="2800" i="1" dirty="0" err="1"/>
              <a:t>atégorie</a:t>
            </a:r>
            <a:r>
              <a:rPr sz="2800" i="1" dirty="0"/>
              <a:t> 2 : </a:t>
            </a:r>
            <a:r>
              <a:rPr sz="2800" i="1" dirty="0" err="1"/>
              <a:t>une</a:t>
            </a:r>
            <a:r>
              <a:rPr sz="2800" i="1" dirty="0"/>
              <a:t> reprise du travail </a:t>
            </a:r>
            <a:r>
              <a:rPr sz="2800" i="1" dirty="0" err="1"/>
              <a:t>convenu</a:t>
            </a:r>
            <a:r>
              <a:rPr sz="2800" i="1" dirty="0"/>
              <a:t> ne </a:t>
            </a:r>
            <a:r>
              <a:rPr sz="2800" i="1" dirty="0" err="1"/>
              <a:t>semble</a:t>
            </a:r>
            <a:r>
              <a:rPr sz="2800" i="1" dirty="0"/>
              <a:t> pas possible pour des raisons </a:t>
            </a:r>
            <a:r>
              <a:rPr sz="2800" i="1" dirty="0" err="1"/>
              <a:t>médicales</a:t>
            </a:r>
            <a:r>
              <a:rPr sz="2800" i="1" dirty="0"/>
              <a:t> </a:t>
            </a:r>
            <a:r>
              <a:rPr lang="fr-BE" sz="2800" i="1" dirty="0"/>
              <a:t>.</a:t>
            </a:r>
          </a:p>
          <a:p>
            <a:pPr marL="0" indent="0" defTabSz="328600">
              <a:spcBef>
                <a:spcPts val="2320"/>
              </a:spcBef>
              <a:buNone/>
              <a:defRPr sz="2880"/>
            </a:pPr>
            <a:r>
              <a:rPr lang="fr-BE" dirty="0">
                <a:solidFill>
                  <a:schemeClr val="tx2"/>
                </a:solidFill>
              </a:rPr>
              <a:t>Situation maladie/accident IT longue durée , évaluation  médico-légale simple de la situation médicale , de mauvais pronostic. Pas de RIP sauf amélioration</a:t>
            </a:r>
            <a:endParaRPr dirty="0">
              <a:solidFill>
                <a:schemeClr val="tx2"/>
              </a:solidFill>
            </a:endParaRPr>
          </a:p>
        </p:txBody>
      </p:sp>
      <p:sp>
        <p:nvSpPr>
          <p:cNvPr id="2" name="Espace réservé du numéro de diapositive 1"/>
          <p:cNvSpPr>
            <a:spLocks noGrp="1"/>
          </p:cNvSpPr>
          <p:nvPr>
            <p:ph type="sldNum" sz="quarter" idx="2"/>
          </p:nvPr>
        </p:nvSpPr>
        <p:spPr/>
        <p:txBody>
          <a:bodyPr/>
          <a:lstStyle/>
          <a:p>
            <a:fld id="{86CB4B4D-7CA3-9044-876B-883B54F8677D}" type="slidenum">
              <a:rPr lang="fr-BE" smtClean="0"/>
              <a:t>23</a:t>
            </a:fld>
            <a:endParaRPr lang="fr-BE"/>
          </a:p>
        </p:txBody>
      </p:sp>
    </p:spTree>
    <p:extLst>
      <p:ext uri="{BB962C8B-B14F-4D97-AF65-F5344CB8AC3E}">
        <p14:creationId xmlns:p14="http://schemas.microsoft.com/office/powerpoint/2010/main" val="1311518699"/>
      </p:ext>
    </p:extLst>
  </p:cSld>
  <p:clrMapOvr>
    <a:masterClrMapping/>
  </p:clrMapOvr>
  <p:transition spd="slow"/>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 name="Shape 122"/>
          <p:cNvSpPr>
            <a:spLocks noGrp="1"/>
          </p:cNvSpPr>
          <p:nvPr>
            <p:ph type="title"/>
          </p:nvPr>
        </p:nvSpPr>
        <p:spPr>
          <a:prstGeom prst="rect">
            <a:avLst/>
          </a:prstGeom>
        </p:spPr>
        <p:txBody>
          <a:bodyPr/>
          <a:lstStyle/>
          <a:p>
            <a:r>
              <a:rPr dirty="0"/>
              <a:t>Avec </a:t>
            </a:r>
            <a:r>
              <a:rPr dirty="0" err="1"/>
              <a:t>contrat</a:t>
            </a:r>
            <a:r>
              <a:rPr dirty="0"/>
              <a:t> en </a:t>
            </a:r>
            <a:r>
              <a:rPr dirty="0" err="1"/>
              <a:t>cours</a:t>
            </a:r>
            <a:endParaRPr dirty="0"/>
          </a:p>
        </p:txBody>
      </p:sp>
      <p:sp>
        <p:nvSpPr>
          <p:cNvPr id="123" name="Shape 123"/>
          <p:cNvSpPr>
            <a:spLocks noGrp="1"/>
          </p:cNvSpPr>
          <p:nvPr>
            <p:ph type="body" idx="1"/>
          </p:nvPr>
        </p:nvSpPr>
        <p:spPr>
          <a:prstGeom prst="rect">
            <a:avLst/>
          </a:prstGeom>
        </p:spPr>
        <p:txBody>
          <a:bodyPr>
            <a:normAutofit fontScale="92500" lnSpcReduction="10000"/>
          </a:bodyPr>
          <a:lstStyle/>
          <a:p>
            <a:pPr marL="250022" indent="-250022" defTabSz="328600">
              <a:spcBef>
                <a:spcPts val="2320"/>
              </a:spcBef>
              <a:defRPr sz="2880"/>
            </a:pPr>
            <a:r>
              <a:rPr lang="fr-BE" sz="2800" i="1" dirty="0"/>
              <a:t>C</a:t>
            </a:r>
            <a:r>
              <a:rPr sz="2800" i="1" dirty="0" err="1"/>
              <a:t>atégorie</a:t>
            </a:r>
            <a:r>
              <a:rPr sz="2800" i="1" dirty="0"/>
              <a:t> 3 : </a:t>
            </a:r>
            <a:r>
              <a:rPr sz="2800" i="1" dirty="0" err="1"/>
              <a:t>une</a:t>
            </a:r>
            <a:r>
              <a:rPr sz="2800" i="1" dirty="0"/>
              <a:t> reprise du travail </a:t>
            </a:r>
            <a:r>
              <a:rPr sz="2800" i="1" dirty="0" err="1"/>
              <a:t>convenu</a:t>
            </a:r>
            <a:r>
              <a:rPr sz="2800" i="1" dirty="0"/>
              <a:t> </a:t>
            </a:r>
            <a:r>
              <a:rPr sz="2800" i="1" dirty="0" err="1"/>
              <a:t>n’est</a:t>
            </a:r>
            <a:r>
              <a:rPr sz="2800" i="1" dirty="0"/>
              <a:t> </a:t>
            </a:r>
            <a:r>
              <a:rPr sz="2800" i="1" dirty="0" err="1"/>
              <a:t>momentanément</a:t>
            </a:r>
            <a:r>
              <a:rPr sz="2800" i="1" dirty="0"/>
              <a:t> pas </a:t>
            </a:r>
            <a:r>
              <a:rPr sz="2800" i="1" dirty="0" err="1"/>
              <a:t>d’actualite</a:t>
            </a:r>
            <a:r>
              <a:rPr sz="2800" i="1" dirty="0"/>
              <a:t>́ </a:t>
            </a:r>
            <a:r>
              <a:rPr sz="2800" i="1" dirty="0" err="1"/>
              <a:t>parce</a:t>
            </a:r>
            <a:r>
              <a:rPr sz="2800" i="1" dirty="0"/>
              <a:t> </a:t>
            </a:r>
            <a:r>
              <a:rPr sz="2800" i="1" dirty="0" err="1"/>
              <a:t>que</a:t>
            </a:r>
            <a:r>
              <a:rPr sz="2800" i="1" dirty="0"/>
              <a:t> la </a:t>
            </a:r>
            <a:r>
              <a:rPr sz="2800" i="1" dirty="0" err="1"/>
              <a:t>priorite</a:t>
            </a:r>
            <a:r>
              <a:rPr sz="2800" i="1" dirty="0"/>
              <a:t>́ </a:t>
            </a:r>
            <a:r>
              <a:rPr sz="2800" i="1" dirty="0" err="1"/>
              <a:t>doit</a:t>
            </a:r>
            <a:r>
              <a:rPr sz="2800" i="1" dirty="0"/>
              <a:t> </a:t>
            </a:r>
            <a:r>
              <a:rPr sz="2800" i="1" dirty="0" err="1"/>
              <a:t>être</a:t>
            </a:r>
            <a:r>
              <a:rPr sz="2800" i="1" dirty="0"/>
              <a:t> </a:t>
            </a:r>
            <a:r>
              <a:rPr sz="2800" i="1" dirty="0" err="1"/>
              <a:t>donnée</a:t>
            </a:r>
            <a:r>
              <a:rPr sz="2800" i="1" dirty="0"/>
              <a:t> au diagnostic </a:t>
            </a:r>
            <a:r>
              <a:rPr sz="2800" i="1" dirty="0" err="1"/>
              <a:t>médical</a:t>
            </a:r>
            <a:r>
              <a:rPr sz="2800" i="1" dirty="0"/>
              <a:t> </a:t>
            </a:r>
            <a:r>
              <a:rPr sz="2800" i="1" dirty="0" err="1"/>
              <a:t>ou</a:t>
            </a:r>
            <a:r>
              <a:rPr sz="2800" i="1" dirty="0"/>
              <a:t> au </a:t>
            </a:r>
            <a:r>
              <a:rPr sz="2800" i="1" dirty="0" err="1"/>
              <a:t>traitement</a:t>
            </a:r>
            <a:r>
              <a:rPr sz="2800" i="1" dirty="0"/>
              <a:t> </a:t>
            </a:r>
            <a:r>
              <a:rPr sz="2800" i="1" dirty="0" err="1"/>
              <a:t>médical</a:t>
            </a:r>
            <a:r>
              <a:rPr dirty="0"/>
              <a:t> </a:t>
            </a:r>
            <a:r>
              <a:rPr lang="fr-BE" dirty="0"/>
              <a:t>. </a:t>
            </a:r>
            <a:r>
              <a:rPr lang="fr-BE" dirty="0">
                <a:solidFill>
                  <a:schemeClr val="tx2"/>
                </a:solidFill>
              </a:rPr>
              <a:t>Situation médicale évolutive, dossier à reprendre dans 2 mois . En attendant traitement médical mais ni RIP ni fin reconnaissance IT</a:t>
            </a:r>
            <a:endParaRPr dirty="0">
              <a:solidFill>
                <a:schemeClr val="tx2"/>
              </a:solidFill>
            </a:endParaRPr>
          </a:p>
          <a:p>
            <a:pPr marL="250022" indent="-250022" defTabSz="328600">
              <a:spcBef>
                <a:spcPts val="2320"/>
              </a:spcBef>
              <a:defRPr sz="2880"/>
            </a:pPr>
            <a:r>
              <a:rPr lang="fr-BE" sz="2600" i="1" dirty="0"/>
              <a:t>C</a:t>
            </a:r>
            <a:r>
              <a:rPr sz="2600" i="1" dirty="0" err="1"/>
              <a:t>atégorie</a:t>
            </a:r>
            <a:r>
              <a:rPr sz="2600" i="1" dirty="0"/>
              <a:t> 4 : </a:t>
            </a:r>
            <a:r>
              <a:rPr sz="2600" i="1" dirty="0" err="1"/>
              <a:t>une</a:t>
            </a:r>
            <a:r>
              <a:rPr sz="2600" i="1" dirty="0"/>
              <a:t> reprise d’un travail </a:t>
            </a:r>
            <a:r>
              <a:rPr sz="2600" i="1" dirty="0" err="1"/>
              <a:t>semble</a:t>
            </a:r>
            <a:r>
              <a:rPr sz="2600" i="1" dirty="0"/>
              <a:t> possible</a:t>
            </a:r>
            <a:r>
              <a:rPr lang="fr-BE" sz="2600" i="1" dirty="0"/>
              <a:t> (dès maintenant)</a:t>
            </a:r>
            <a:r>
              <a:rPr sz="2600" i="1" dirty="0"/>
              <a:t> par la proposition d’un travail </a:t>
            </a:r>
            <a:r>
              <a:rPr sz="2600" i="1" dirty="0" err="1"/>
              <a:t>adapte</a:t>
            </a:r>
            <a:r>
              <a:rPr sz="2600" i="1" dirty="0"/>
              <a:t>́ (</a:t>
            </a:r>
            <a:r>
              <a:rPr sz="2600" i="1" dirty="0" err="1"/>
              <a:t>temporairement</a:t>
            </a:r>
            <a:r>
              <a:rPr sz="2600" i="1" dirty="0"/>
              <a:t> </a:t>
            </a:r>
            <a:r>
              <a:rPr sz="2600" i="1" dirty="0" err="1"/>
              <a:t>ou</a:t>
            </a:r>
            <a:r>
              <a:rPr sz="2600" i="1" dirty="0"/>
              <a:t> </a:t>
            </a:r>
            <a:r>
              <a:rPr sz="2600" i="1" dirty="0" err="1"/>
              <a:t>définitivement</a:t>
            </a:r>
            <a:r>
              <a:rPr sz="2600" i="1" dirty="0"/>
              <a:t>) </a:t>
            </a:r>
            <a:r>
              <a:rPr sz="2600" i="1" dirty="0" err="1"/>
              <a:t>ou</a:t>
            </a:r>
            <a:r>
              <a:rPr sz="2600" i="1" dirty="0"/>
              <a:t> d’un </a:t>
            </a:r>
            <a:r>
              <a:rPr sz="2600" i="1" dirty="0" err="1"/>
              <a:t>autre</a:t>
            </a:r>
            <a:r>
              <a:rPr sz="2600" i="1" dirty="0"/>
              <a:t> travail.</a:t>
            </a:r>
            <a:r>
              <a:rPr lang="fr-BE" dirty="0">
                <a:solidFill>
                  <a:schemeClr val="tx2"/>
                </a:solidFill>
              </a:rPr>
              <a:t>RIP maintenant . Sous la responsabilité du médecin du travail . Lettre  type au MTCP</a:t>
            </a:r>
            <a:endParaRPr dirty="0">
              <a:solidFill>
                <a:schemeClr val="tx2"/>
              </a:solidFill>
            </a:endParaRPr>
          </a:p>
        </p:txBody>
      </p:sp>
      <p:sp>
        <p:nvSpPr>
          <p:cNvPr id="2" name="Espace réservé du numéro de diapositive 1"/>
          <p:cNvSpPr>
            <a:spLocks noGrp="1"/>
          </p:cNvSpPr>
          <p:nvPr>
            <p:ph type="sldNum" sz="quarter" idx="2"/>
          </p:nvPr>
        </p:nvSpPr>
        <p:spPr/>
        <p:txBody>
          <a:bodyPr/>
          <a:lstStyle/>
          <a:p>
            <a:fld id="{86CB4B4D-7CA3-9044-876B-883B54F8677D}" type="slidenum">
              <a:rPr lang="fr-BE" smtClean="0"/>
              <a:t>24</a:t>
            </a:fld>
            <a:endParaRPr lang="fr-BE"/>
          </a:p>
        </p:txBody>
      </p:sp>
    </p:spTree>
    <p:extLst>
      <p:ext uri="{BB962C8B-B14F-4D97-AF65-F5344CB8AC3E}">
        <p14:creationId xmlns:p14="http://schemas.microsoft.com/office/powerpoint/2010/main" val="3134374575"/>
      </p:ext>
    </p:extLst>
  </p:cSld>
  <p:clrMapOvr>
    <a:masterClrMapping/>
  </p:clrMapOvr>
  <p:transition spd="slow"/>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576" y="548680"/>
            <a:ext cx="1296144" cy="792088"/>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BE" dirty="0">
                <a:solidFill>
                  <a:schemeClr val="tx1"/>
                </a:solidFill>
              </a:rPr>
              <a:t>&gt; 2 mois IT</a:t>
            </a:r>
          </a:p>
        </p:txBody>
      </p:sp>
      <p:sp>
        <p:nvSpPr>
          <p:cNvPr id="6" name="Rectangle 5"/>
          <p:cNvSpPr/>
          <p:nvPr/>
        </p:nvSpPr>
        <p:spPr>
          <a:xfrm>
            <a:off x="2600902" y="548679"/>
            <a:ext cx="2259129" cy="1237541"/>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BE" dirty="0" err="1">
                <a:solidFill>
                  <a:schemeClr val="tx1"/>
                </a:solidFill>
              </a:rPr>
              <a:t>Quickscan</a:t>
            </a:r>
            <a:endParaRPr lang="fr-BE" dirty="0">
              <a:solidFill>
                <a:schemeClr val="tx1"/>
              </a:solidFill>
            </a:endParaRPr>
          </a:p>
        </p:txBody>
      </p:sp>
      <p:sp>
        <p:nvSpPr>
          <p:cNvPr id="7" name="Rectangle 6"/>
          <p:cNvSpPr/>
          <p:nvPr/>
        </p:nvSpPr>
        <p:spPr>
          <a:xfrm>
            <a:off x="5652120" y="1403016"/>
            <a:ext cx="1296144" cy="792088"/>
          </a:xfrm>
          <a:prstGeom prst="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BE" dirty="0">
                <a:solidFill>
                  <a:schemeClr val="tx1"/>
                </a:solidFill>
              </a:rPr>
              <a:t>Catégorie 4</a:t>
            </a:r>
          </a:p>
        </p:txBody>
      </p:sp>
      <p:sp>
        <p:nvSpPr>
          <p:cNvPr id="8" name="Rectangle 7"/>
          <p:cNvSpPr/>
          <p:nvPr/>
        </p:nvSpPr>
        <p:spPr>
          <a:xfrm>
            <a:off x="440967" y="3204293"/>
            <a:ext cx="1610753" cy="792088"/>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BE" dirty="0">
                <a:solidFill>
                  <a:schemeClr val="tx1"/>
                </a:solidFill>
              </a:rPr>
              <a:t>Pas encore le moment ?</a:t>
            </a:r>
          </a:p>
        </p:txBody>
      </p:sp>
      <p:sp>
        <p:nvSpPr>
          <p:cNvPr id="9" name="Rectangle 8"/>
          <p:cNvSpPr/>
          <p:nvPr/>
        </p:nvSpPr>
        <p:spPr>
          <a:xfrm>
            <a:off x="6084168" y="213792"/>
            <a:ext cx="1728192" cy="792088"/>
          </a:xfrm>
          <a:prstGeom prst="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BE" dirty="0">
                <a:solidFill>
                  <a:schemeClr val="tx1"/>
                </a:solidFill>
              </a:rPr>
              <a:t>Catégorie 2 </a:t>
            </a:r>
            <a:r>
              <a:rPr lang="fr-BE" dirty="0" err="1">
                <a:solidFill>
                  <a:schemeClr val="tx1"/>
                </a:solidFill>
              </a:rPr>
              <a:t>réanalyse</a:t>
            </a:r>
            <a:r>
              <a:rPr lang="fr-BE" dirty="0">
                <a:solidFill>
                  <a:schemeClr val="tx1"/>
                </a:solidFill>
              </a:rPr>
              <a:t> + 2 mois</a:t>
            </a:r>
          </a:p>
        </p:txBody>
      </p:sp>
      <p:sp>
        <p:nvSpPr>
          <p:cNvPr id="11" name="Rectangle 10"/>
          <p:cNvSpPr/>
          <p:nvPr/>
        </p:nvSpPr>
        <p:spPr>
          <a:xfrm>
            <a:off x="2717565" y="2412205"/>
            <a:ext cx="2790475" cy="792088"/>
          </a:xfrm>
          <a:prstGeom prst="rect">
            <a:avLst/>
          </a:prstGeom>
          <a:solidFill>
            <a:srgbClr val="FF000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BE" dirty="0">
                <a:solidFill>
                  <a:schemeClr val="tx1"/>
                </a:solidFill>
              </a:rPr>
              <a:t> Procédure Fin de contrat raison force majeure (recours ...)</a:t>
            </a:r>
          </a:p>
        </p:txBody>
      </p:sp>
      <p:sp>
        <p:nvSpPr>
          <p:cNvPr id="12" name="Rectangle 11"/>
          <p:cNvSpPr/>
          <p:nvPr/>
        </p:nvSpPr>
        <p:spPr>
          <a:xfrm>
            <a:off x="419735" y="4329100"/>
            <a:ext cx="1296144" cy="792088"/>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BE" dirty="0">
                <a:solidFill>
                  <a:schemeClr val="tx1"/>
                </a:solidFill>
              </a:rPr>
              <a:t>Poste adapté</a:t>
            </a:r>
          </a:p>
        </p:txBody>
      </p:sp>
      <p:sp>
        <p:nvSpPr>
          <p:cNvPr id="13" name="Rectangle 12"/>
          <p:cNvSpPr/>
          <p:nvPr/>
        </p:nvSpPr>
        <p:spPr>
          <a:xfrm>
            <a:off x="412304" y="5301208"/>
            <a:ext cx="1296144" cy="792088"/>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BE" dirty="0">
                <a:solidFill>
                  <a:schemeClr val="tx1"/>
                </a:solidFill>
              </a:rPr>
              <a:t>100§2 ?</a:t>
            </a:r>
          </a:p>
        </p:txBody>
      </p:sp>
      <p:sp>
        <p:nvSpPr>
          <p:cNvPr id="14" name="Rectangle 13"/>
          <p:cNvSpPr/>
          <p:nvPr/>
        </p:nvSpPr>
        <p:spPr>
          <a:xfrm>
            <a:off x="6656606" y="4581128"/>
            <a:ext cx="1800200" cy="1512168"/>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BE" dirty="0">
                <a:solidFill>
                  <a:schemeClr val="tx1"/>
                </a:solidFill>
              </a:rPr>
              <a:t>Réponse MTCP </a:t>
            </a:r>
            <a:r>
              <a:rPr lang="fr-BE">
                <a:solidFill>
                  <a:schemeClr val="tx1"/>
                </a:solidFill>
              </a:rPr>
              <a:t>au </a:t>
            </a:r>
            <a:r>
              <a:rPr lang="fr-BE" b="1">
                <a:solidFill>
                  <a:schemeClr val="tx1"/>
                </a:solidFill>
              </a:rPr>
              <a:t>MC</a:t>
            </a:r>
            <a:endParaRPr lang="fr-BE" b="1" dirty="0">
              <a:solidFill>
                <a:schemeClr val="tx1"/>
              </a:solidFill>
            </a:endParaRPr>
          </a:p>
        </p:txBody>
      </p:sp>
      <p:sp>
        <p:nvSpPr>
          <p:cNvPr id="15" name="Rectangle 14"/>
          <p:cNvSpPr/>
          <p:nvPr/>
        </p:nvSpPr>
        <p:spPr>
          <a:xfrm>
            <a:off x="7164288" y="3284298"/>
            <a:ext cx="1296144" cy="792088"/>
          </a:xfrm>
          <a:prstGeom prst="rec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BE" dirty="0">
                <a:solidFill>
                  <a:schemeClr val="tx1"/>
                </a:solidFill>
              </a:rPr>
              <a:t>Analyse par MTCP</a:t>
            </a:r>
          </a:p>
        </p:txBody>
      </p:sp>
      <p:sp>
        <p:nvSpPr>
          <p:cNvPr id="16" name="Rectangle 15"/>
          <p:cNvSpPr/>
          <p:nvPr/>
        </p:nvSpPr>
        <p:spPr>
          <a:xfrm>
            <a:off x="7287375" y="1786221"/>
            <a:ext cx="1296144" cy="792088"/>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BE" dirty="0">
                <a:solidFill>
                  <a:schemeClr val="tx1"/>
                </a:solidFill>
              </a:rPr>
              <a:t>Lettre MTCP</a:t>
            </a:r>
          </a:p>
        </p:txBody>
      </p:sp>
      <p:cxnSp>
        <p:nvCxnSpPr>
          <p:cNvPr id="18" name="Connecteur droit avec flèche 17"/>
          <p:cNvCxnSpPr>
            <a:stCxn id="5" idx="3"/>
          </p:cNvCxnSpPr>
          <p:nvPr/>
        </p:nvCxnSpPr>
        <p:spPr>
          <a:xfrm>
            <a:off x="2051720" y="944724"/>
            <a:ext cx="549182" cy="0"/>
          </a:xfrm>
          <a:prstGeom prst="straightConnector1">
            <a:avLst/>
          </a:prstGeom>
          <a:ln w="28575">
            <a:tailEnd type="arrow"/>
          </a:ln>
        </p:spPr>
        <p:style>
          <a:lnRef idx="1">
            <a:schemeClr val="dk1"/>
          </a:lnRef>
          <a:fillRef idx="0">
            <a:schemeClr val="dk1"/>
          </a:fillRef>
          <a:effectRef idx="0">
            <a:schemeClr val="dk1"/>
          </a:effectRef>
          <a:fontRef idx="minor">
            <a:schemeClr val="tx1"/>
          </a:fontRef>
        </p:style>
      </p:cxnSp>
      <p:cxnSp>
        <p:nvCxnSpPr>
          <p:cNvPr id="19" name="Connecteur droit avec flèche 18"/>
          <p:cNvCxnSpPr/>
          <p:nvPr/>
        </p:nvCxnSpPr>
        <p:spPr>
          <a:xfrm flipH="1" flipV="1">
            <a:off x="5508040" y="3284298"/>
            <a:ext cx="1148567" cy="1656870"/>
          </a:xfrm>
          <a:prstGeom prst="straightConnector1">
            <a:avLst/>
          </a:prstGeom>
          <a:ln w="28575">
            <a:tailEnd type="arrow"/>
          </a:ln>
        </p:spPr>
        <p:style>
          <a:lnRef idx="1">
            <a:schemeClr val="dk1"/>
          </a:lnRef>
          <a:fillRef idx="0">
            <a:schemeClr val="dk1"/>
          </a:fillRef>
          <a:effectRef idx="0">
            <a:schemeClr val="dk1"/>
          </a:effectRef>
          <a:fontRef idx="minor">
            <a:schemeClr val="tx1"/>
          </a:fontRef>
        </p:style>
      </p:cxnSp>
      <p:cxnSp>
        <p:nvCxnSpPr>
          <p:cNvPr id="20" name="Connecteur droit avec flèche 19"/>
          <p:cNvCxnSpPr/>
          <p:nvPr/>
        </p:nvCxnSpPr>
        <p:spPr>
          <a:xfrm flipH="1">
            <a:off x="7164288" y="4065146"/>
            <a:ext cx="227411" cy="515982"/>
          </a:xfrm>
          <a:prstGeom prst="straightConnector1">
            <a:avLst/>
          </a:prstGeom>
          <a:ln w="28575">
            <a:tailEnd type="arrow"/>
          </a:ln>
        </p:spPr>
        <p:style>
          <a:lnRef idx="1">
            <a:schemeClr val="dk1"/>
          </a:lnRef>
          <a:fillRef idx="0">
            <a:schemeClr val="dk1"/>
          </a:fillRef>
          <a:effectRef idx="0">
            <a:schemeClr val="dk1"/>
          </a:effectRef>
          <a:fontRef idx="minor">
            <a:schemeClr val="tx1"/>
          </a:fontRef>
        </p:style>
      </p:cxnSp>
      <p:cxnSp>
        <p:nvCxnSpPr>
          <p:cNvPr id="21" name="Connecteur droit avec flèche 20"/>
          <p:cNvCxnSpPr>
            <a:endCxn id="15" idx="0"/>
          </p:cNvCxnSpPr>
          <p:nvPr/>
        </p:nvCxnSpPr>
        <p:spPr>
          <a:xfrm>
            <a:off x="7556706" y="2578309"/>
            <a:ext cx="255654" cy="705989"/>
          </a:xfrm>
          <a:prstGeom prst="straightConnector1">
            <a:avLst/>
          </a:prstGeom>
          <a:ln w="28575">
            <a:tailEnd type="arrow"/>
          </a:ln>
        </p:spPr>
        <p:style>
          <a:lnRef idx="1">
            <a:schemeClr val="dk1"/>
          </a:lnRef>
          <a:fillRef idx="0">
            <a:schemeClr val="dk1"/>
          </a:fillRef>
          <a:effectRef idx="0">
            <a:schemeClr val="dk1"/>
          </a:effectRef>
          <a:fontRef idx="minor">
            <a:schemeClr val="tx1"/>
          </a:fontRef>
        </p:style>
      </p:cxnSp>
      <p:cxnSp>
        <p:nvCxnSpPr>
          <p:cNvPr id="22" name="Connecteur droit avec flèche 21"/>
          <p:cNvCxnSpPr>
            <a:endCxn id="16" idx="1"/>
          </p:cNvCxnSpPr>
          <p:nvPr/>
        </p:nvCxnSpPr>
        <p:spPr>
          <a:xfrm>
            <a:off x="6948264" y="1700808"/>
            <a:ext cx="339111" cy="481457"/>
          </a:xfrm>
          <a:prstGeom prst="straightConnector1">
            <a:avLst/>
          </a:prstGeom>
          <a:ln w="28575">
            <a:tailEnd type="arrow"/>
          </a:ln>
        </p:spPr>
        <p:style>
          <a:lnRef idx="1">
            <a:schemeClr val="dk1"/>
          </a:lnRef>
          <a:fillRef idx="0">
            <a:schemeClr val="dk1"/>
          </a:fillRef>
          <a:effectRef idx="0">
            <a:schemeClr val="dk1"/>
          </a:effectRef>
          <a:fontRef idx="minor">
            <a:schemeClr val="tx1"/>
          </a:fontRef>
        </p:style>
      </p:cxnSp>
      <p:cxnSp>
        <p:nvCxnSpPr>
          <p:cNvPr id="23" name="Connecteur droit avec flèche 22"/>
          <p:cNvCxnSpPr>
            <a:endCxn id="7" idx="1"/>
          </p:cNvCxnSpPr>
          <p:nvPr/>
        </p:nvCxnSpPr>
        <p:spPr>
          <a:xfrm>
            <a:off x="4860031" y="1170064"/>
            <a:ext cx="792089" cy="628996"/>
          </a:xfrm>
          <a:prstGeom prst="straightConnector1">
            <a:avLst/>
          </a:prstGeom>
          <a:ln w="28575">
            <a:tailEnd type="arrow"/>
          </a:ln>
        </p:spPr>
        <p:style>
          <a:lnRef idx="1">
            <a:schemeClr val="dk1"/>
          </a:lnRef>
          <a:fillRef idx="0">
            <a:schemeClr val="dk1"/>
          </a:fillRef>
          <a:effectRef idx="0">
            <a:schemeClr val="dk1"/>
          </a:effectRef>
          <a:fontRef idx="minor">
            <a:schemeClr val="tx1"/>
          </a:fontRef>
        </p:style>
      </p:cxnSp>
      <p:cxnSp>
        <p:nvCxnSpPr>
          <p:cNvPr id="24" name="Connecteur droit avec flèche 23"/>
          <p:cNvCxnSpPr>
            <a:endCxn id="9" idx="1"/>
          </p:cNvCxnSpPr>
          <p:nvPr/>
        </p:nvCxnSpPr>
        <p:spPr>
          <a:xfrm flipV="1">
            <a:off x="4860031" y="609836"/>
            <a:ext cx="1224137" cy="154868"/>
          </a:xfrm>
          <a:prstGeom prst="straightConnector1">
            <a:avLst/>
          </a:prstGeom>
          <a:ln w="28575">
            <a:tailEnd type="arrow"/>
          </a:ln>
        </p:spPr>
        <p:style>
          <a:lnRef idx="1">
            <a:schemeClr val="dk1"/>
          </a:lnRef>
          <a:fillRef idx="0">
            <a:schemeClr val="dk1"/>
          </a:fillRef>
          <a:effectRef idx="0">
            <a:schemeClr val="dk1"/>
          </a:effectRef>
          <a:fontRef idx="minor">
            <a:schemeClr val="tx1"/>
          </a:fontRef>
        </p:style>
      </p:cxnSp>
      <p:cxnSp>
        <p:nvCxnSpPr>
          <p:cNvPr id="32" name="Connecteur droit avec flèche 31"/>
          <p:cNvCxnSpPr>
            <a:stCxn id="14" idx="1"/>
          </p:cNvCxnSpPr>
          <p:nvPr/>
        </p:nvCxnSpPr>
        <p:spPr>
          <a:xfrm flipH="1" flipV="1">
            <a:off x="2051721" y="3789040"/>
            <a:ext cx="4604885" cy="1548172"/>
          </a:xfrm>
          <a:prstGeom prst="straightConnector1">
            <a:avLst/>
          </a:prstGeom>
          <a:ln w="28575">
            <a:tailEnd type="arrow"/>
          </a:ln>
        </p:spPr>
        <p:style>
          <a:lnRef idx="1">
            <a:schemeClr val="dk1"/>
          </a:lnRef>
          <a:fillRef idx="0">
            <a:schemeClr val="dk1"/>
          </a:fillRef>
          <a:effectRef idx="0">
            <a:schemeClr val="dk1"/>
          </a:effectRef>
          <a:fontRef idx="minor">
            <a:schemeClr val="tx1"/>
          </a:fontRef>
        </p:style>
      </p:cxnSp>
      <p:cxnSp>
        <p:nvCxnSpPr>
          <p:cNvPr id="33" name="Connecteur droit avec flèche 32"/>
          <p:cNvCxnSpPr>
            <a:endCxn id="12" idx="3"/>
          </p:cNvCxnSpPr>
          <p:nvPr/>
        </p:nvCxnSpPr>
        <p:spPr>
          <a:xfrm flipH="1" flipV="1">
            <a:off x="1715879" y="4725144"/>
            <a:ext cx="4940727" cy="792088"/>
          </a:xfrm>
          <a:prstGeom prst="straightConnector1">
            <a:avLst/>
          </a:prstGeom>
          <a:ln w="28575">
            <a:tailEnd type="arrow"/>
          </a:ln>
        </p:spPr>
        <p:style>
          <a:lnRef idx="1">
            <a:schemeClr val="dk1"/>
          </a:lnRef>
          <a:fillRef idx="0">
            <a:schemeClr val="dk1"/>
          </a:fillRef>
          <a:effectRef idx="0">
            <a:schemeClr val="dk1"/>
          </a:effectRef>
          <a:fontRef idx="minor">
            <a:schemeClr val="tx1"/>
          </a:fontRef>
        </p:style>
      </p:cxnSp>
      <p:cxnSp>
        <p:nvCxnSpPr>
          <p:cNvPr id="34" name="Connecteur droit avec flèche 33"/>
          <p:cNvCxnSpPr>
            <a:endCxn id="13" idx="3"/>
          </p:cNvCxnSpPr>
          <p:nvPr/>
        </p:nvCxnSpPr>
        <p:spPr>
          <a:xfrm flipH="1">
            <a:off x="1708448" y="5697252"/>
            <a:ext cx="4948158" cy="0"/>
          </a:xfrm>
          <a:prstGeom prst="straightConnector1">
            <a:avLst/>
          </a:prstGeom>
          <a:ln w="28575">
            <a:tailEnd type="arrow"/>
          </a:ln>
        </p:spPr>
        <p:style>
          <a:lnRef idx="1">
            <a:schemeClr val="dk1"/>
          </a:lnRef>
          <a:fillRef idx="0">
            <a:schemeClr val="dk1"/>
          </a:fillRef>
          <a:effectRef idx="0">
            <a:schemeClr val="dk1"/>
          </a:effectRef>
          <a:fontRef idx="minor">
            <a:schemeClr val="tx1"/>
          </a:fontRef>
        </p:style>
      </p:cxnSp>
      <p:sp>
        <p:nvSpPr>
          <p:cNvPr id="25" name="Espace réservé du numéro de diapositive 24"/>
          <p:cNvSpPr>
            <a:spLocks noGrp="1"/>
          </p:cNvSpPr>
          <p:nvPr>
            <p:ph type="sldNum" sz="quarter" idx="12"/>
          </p:nvPr>
        </p:nvSpPr>
        <p:spPr/>
        <p:txBody>
          <a:bodyPr/>
          <a:lstStyle/>
          <a:p>
            <a:fld id="{9C0E3F41-3F22-4AB9-9743-AB8C09A0CFB2}" type="slidenum">
              <a:rPr lang="fr-BE" smtClean="0"/>
              <a:t>25</a:t>
            </a:fld>
            <a:endParaRPr lang="fr-BE"/>
          </a:p>
        </p:txBody>
      </p:sp>
      <p:sp>
        <p:nvSpPr>
          <p:cNvPr id="3" name="Espace réservé du pied de page 2"/>
          <p:cNvSpPr>
            <a:spLocks noGrp="1"/>
          </p:cNvSpPr>
          <p:nvPr>
            <p:ph type="ftr" sz="quarter" idx="11"/>
          </p:nvPr>
        </p:nvSpPr>
        <p:spPr/>
        <p:txBody>
          <a:bodyPr/>
          <a:lstStyle/>
          <a:p>
            <a:r>
              <a:rPr lang="fr-BE"/>
              <a:t>Dr Etienne Laurent ANMC</a:t>
            </a:r>
          </a:p>
        </p:txBody>
      </p:sp>
    </p:spTree>
    <p:extLst>
      <p:ext uri="{BB962C8B-B14F-4D97-AF65-F5344CB8AC3E}">
        <p14:creationId xmlns:p14="http://schemas.microsoft.com/office/powerpoint/2010/main" val="335768673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778098"/>
          </a:xfrm>
        </p:spPr>
        <p:txBody>
          <a:bodyPr/>
          <a:lstStyle/>
          <a:p>
            <a:r>
              <a:rPr lang="fr-BE" dirty="0"/>
              <a:t>Art 100§2 reprise partielle</a:t>
            </a:r>
          </a:p>
        </p:txBody>
      </p:sp>
      <p:sp>
        <p:nvSpPr>
          <p:cNvPr id="3" name="Espace réservé du texte 2"/>
          <p:cNvSpPr>
            <a:spLocks noGrp="1"/>
          </p:cNvSpPr>
          <p:nvPr>
            <p:ph type="body" idx="1"/>
          </p:nvPr>
        </p:nvSpPr>
        <p:spPr>
          <a:xfrm>
            <a:off x="34310" y="980728"/>
            <a:ext cx="9109689" cy="4525963"/>
          </a:xfrm>
        </p:spPr>
        <p:txBody>
          <a:bodyPr>
            <a:normAutofit fontScale="92500" lnSpcReduction="10000"/>
          </a:bodyPr>
          <a:lstStyle/>
          <a:p>
            <a:r>
              <a:rPr lang="fr-BE" dirty="0"/>
              <a:t>Perte de 50% de capacité d’un point de vue médical</a:t>
            </a:r>
          </a:p>
          <a:p>
            <a:r>
              <a:rPr lang="fr-BE" dirty="0"/>
              <a:t>Critère distinct de la perte de capacité de gain</a:t>
            </a:r>
          </a:p>
          <a:p>
            <a:r>
              <a:rPr lang="fr-BE" dirty="0">
                <a:solidFill>
                  <a:srgbClr val="FF0000"/>
                </a:solidFill>
              </a:rPr>
              <a:t>Très souple</a:t>
            </a:r>
          </a:p>
          <a:p>
            <a:r>
              <a:rPr lang="fr-BE" dirty="0"/>
              <a:t>Temps partiel , </a:t>
            </a:r>
            <a:r>
              <a:rPr lang="fr-BE" u="sng" dirty="0"/>
              <a:t>et pas seulement 50% de l’horaire de départ </a:t>
            </a:r>
          </a:p>
          <a:p>
            <a:r>
              <a:rPr lang="fr-BE" dirty="0"/>
              <a:t>Volume partiel , éventuellement avec temps complet</a:t>
            </a:r>
          </a:p>
          <a:p>
            <a:r>
              <a:rPr lang="fr-BE" dirty="0"/>
              <a:t>Progressif (pour 1 mois , pour 6 mois ?, 10h-20h-30 h?)</a:t>
            </a:r>
          </a:p>
          <a:p>
            <a:r>
              <a:rPr lang="fr-BE" dirty="0"/>
              <a:t>Longue durée</a:t>
            </a:r>
          </a:p>
          <a:p>
            <a:r>
              <a:rPr lang="fr-BE" dirty="0"/>
              <a:t>définitif</a:t>
            </a:r>
          </a:p>
        </p:txBody>
      </p:sp>
      <p:sp>
        <p:nvSpPr>
          <p:cNvPr id="4" name="Espace réservé du numéro de diapositive 3"/>
          <p:cNvSpPr>
            <a:spLocks noGrp="1"/>
          </p:cNvSpPr>
          <p:nvPr>
            <p:ph type="sldNum" sz="quarter" idx="2"/>
          </p:nvPr>
        </p:nvSpPr>
        <p:spPr/>
        <p:txBody>
          <a:bodyPr/>
          <a:lstStyle/>
          <a:p>
            <a:fld id="{86CB4B4D-7CA3-9044-876B-883B54F8677D}" type="slidenum">
              <a:rPr lang="fr-BE" smtClean="0"/>
              <a:t>26</a:t>
            </a:fld>
            <a:endParaRPr lang="fr-BE"/>
          </a:p>
        </p:txBody>
      </p:sp>
      <p:sp>
        <p:nvSpPr>
          <p:cNvPr id="5" name="Ellipse 4"/>
          <p:cNvSpPr/>
          <p:nvPr/>
        </p:nvSpPr>
        <p:spPr>
          <a:xfrm>
            <a:off x="2771800" y="4437112"/>
            <a:ext cx="5472608" cy="1512168"/>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BE" sz="3200" dirty="0">
                <a:solidFill>
                  <a:srgbClr val="FF0000"/>
                </a:solidFill>
              </a:rPr>
              <a:t>Souple et tous terrains</a:t>
            </a:r>
          </a:p>
        </p:txBody>
      </p:sp>
    </p:spTree>
    <p:extLst>
      <p:ext uri="{BB962C8B-B14F-4D97-AF65-F5344CB8AC3E}">
        <p14:creationId xmlns:p14="http://schemas.microsoft.com/office/powerpoint/2010/main" val="2223318368"/>
      </p:ext>
    </p:extLst>
  </p:cSld>
  <p:clrMapOvr>
    <a:masterClrMapping/>
  </p:clrMapOvr>
  <p:transition spd="med"/>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771800" y="404664"/>
            <a:ext cx="5915000" cy="1012974"/>
          </a:xfrm>
        </p:spPr>
        <p:txBody>
          <a:bodyPr>
            <a:normAutofit fontScale="90000"/>
          </a:bodyPr>
          <a:lstStyle/>
          <a:p>
            <a:r>
              <a:rPr lang="fr-BE" sz="3600" dirty="0"/>
              <a:t>Si un assuré </a:t>
            </a:r>
            <a:r>
              <a:rPr lang="fr-BE" sz="3600" u="sng" dirty="0"/>
              <a:t>a un contrat de travail</a:t>
            </a:r>
          </a:p>
        </p:txBody>
      </p:sp>
      <p:sp>
        <p:nvSpPr>
          <p:cNvPr id="3" name="Espace réservé du contenu 2"/>
          <p:cNvSpPr>
            <a:spLocks noGrp="1"/>
          </p:cNvSpPr>
          <p:nvPr>
            <p:ph idx="1"/>
          </p:nvPr>
        </p:nvSpPr>
        <p:spPr/>
        <p:txBody>
          <a:bodyPr>
            <a:normAutofit fontScale="92500" lnSpcReduction="10000"/>
          </a:bodyPr>
          <a:lstStyle/>
          <a:p>
            <a:r>
              <a:rPr lang="fr-BE" dirty="0"/>
              <a:t>Première ligne IT est médecin-traitant</a:t>
            </a:r>
          </a:p>
          <a:p>
            <a:r>
              <a:rPr lang="fr-BE" dirty="0"/>
              <a:t>Deuxième ligne « active/ à activer » devient MTCP , certainement </a:t>
            </a:r>
            <a:r>
              <a:rPr lang="fr-BE" u="sng" dirty="0"/>
              <a:t>pendant les 6 premiers mois </a:t>
            </a:r>
            <a:r>
              <a:rPr lang="fr-BE" dirty="0"/>
              <a:t>.</a:t>
            </a:r>
          </a:p>
          <a:p>
            <a:r>
              <a:rPr lang="fr-BE" dirty="0"/>
              <a:t>Le MTCP communique avec le médecin-conseil Rôle du MC :  </a:t>
            </a:r>
          </a:p>
          <a:p>
            <a:pPr lvl="1"/>
            <a:r>
              <a:rPr lang="fr-BE" dirty="0"/>
              <a:t>Introduire des demandes de RIP</a:t>
            </a:r>
          </a:p>
          <a:p>
            <a:pPr lvl="1"/>
            <a:r>
              <a:rPr lang="fr-BE" dirty="0"/>
              <a:t>veiller à ce que le MTCP fasse son job</a:t>
            </a:r>
          </a:p>
          <a:p>
            <a:pPr lvl="1"/>
            <a:r>
              <a:rPr lang="fr-BE" dirty="0"/>
              <a:t>réagir rapidement lors d’une proposition de plan de réintégration </a:t>
            </a:r>
          </a:p>
          <a:p>
            <a:pPr lvl="1"/>
            <a:endParaRPr lang="fr-BE" dirty="0"/>
          </a:p>
        </p:txBody>
      </p:sp>
      <p:sp>
        <p:nvSpPr>
          <p:cNvPr id="6" name="Espace réservé du numéro de diapositive 5"/>
          <p:cNvSpPr>
            <a:spLocks noGrp="1"/>
          </p:cNvSpPr>
          <p:nvPr>
            <p:ph type="sldNum" sz="quarter" idx="12"/>
          </p:nvPr>
        </p:nvSpPr>
        <p:spPr/>
        <p:txBody>
          <a:bodyPr/>
          <a:lstStyle/>
          <a:p>
            <a:fld id="{161FBC99-A619-4D5F-A190-B29415B499C4}" type="slidenum">
              <a:rPr lang="fr-BE" smtClean="0"/>
              <a:t>27</a:t>
            </a:fld>
            <a:endParaRPr lang="fr-BE"/>
          </a:p>
        </p:txBody>
      </p:sp>
      <p:sp>
        <p:nvSpPr>
          <p:cNvPr id="7" name="Rectangle 6"/>
          <p:cNvSpPr/>
          <p:nvPr/>
        </p:nvSpPr>
        <p:spPr>
          <a:xfrm>
            <a:off x="0" y="0"/>
            <a:ext cx="3563888" cy="764704"/>
          </a:xfrm>
          <a:prstGeom prst="rect">
            <a:avLst/>
          </a:prstGeom>
          <a:solidFill>
            <a:srgbClr val="92D050">
              <a:alpha val="29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BE" dirty="0">
                <a:solidFill>
                  <a:schemeClr val="tx1"/>
                </a:solidFill>
              </a:rPr>
              <a:t>Pour le médecin-conseil</a:t>
            </a:r>
          </a:p>
        </p:txBody>
      </p:sp>
      <p:sp>
        <p:nvSpPr>
          <p:cNvPr id="9" name="Espace réservé du pied de page 8"/>
          <p:cNvSpPr>
            <a:spLocks noGrp="1"/>
          </p:cNvSpPr>
          <p:nvPr>
            <p:ph type="ftr" sz="quarter" idx="11"/>
          </p:nvPr>
        </p:nvSpPr>
        <p:spPr/>
        <p:txBody>
          <a:bodyPr/>
          <a:lstStyle/>
          <a:p>
            <a:r>
              <a:rPr lang="fr-BE"/>
              <a:t>Dr Etienne Laurent ANMC</a:t>
            </a:r>
          </a:p>
        </p:txBody>
      </p:sp>
    </p:spTree>
    <p:extLst>
      <p:ext uri="{BB962C8B-B14F-4D97-AF65-F5344CB8AC3E}">
        <p14:creationId xmlns:p14="http://schemas.microsoft.com/office/powerpoint/2010/main" val="196316663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 name="Shape 128"/>
          <p:cNvSpPr>
            <a:spLocks noGrp="1"/>
          </p:cNvSpPr>
          <p:nvPr>
            <p:ph type="title"/>
          </p:nvPr>
        </p:nvSpPr>
        <p:spPr>
          <a:xfrm>
            <a:off x="-79412" y="0"/>
            <a:ext cx="8229600" cy="1143000"/>
          </a:xfrm>
          <a:prstGeom prst="rect">
            <a:avLst/>
          </a:prstGeom>
        </p:spPr>
        <p:txBody>
          <a:bodyPr>
            <a:normAutofit/>
          </a:bodyPr>
          <a:lstStyle/>
          <a:p>
            <a:r>
              <a:rPr sz="4000" dirty="0"/>
              <a:t>Sans </a:t>
            </a:r>
            <a:r>
              <a:rPr sz="4000" dirty="0" err="1"/>
              <a:t>contrat</a:t>
            </a:r>
            <a:r>
              <a:rPr sz="4000" dirty="0"/>
              <a:t> </a:t>
            </a:r>
            <a:r>
              <a:rPr lang="fr-BE" sz="4000" dirty="0"/>
              <a:t>de travail en </a:t>
            </a:r>
            <a:r>
              <a:rPr sz="4000" dirty="0"/>
              <a:t> </a:t>
            </a:r>
            <a:r>
              <a:rPr sz="4000" dirty="0" err="1"/>
              <a:t>cours</a:t>
            </a:r>
            <a:endParaRPr sz="2800" dirty="0"/>
          </a:p>
        </p:txBody>
      </p:sp>
      <p:sp>
        <p:nvSpPr>
          <p:cNvPr id="129" name="Shape 129"/>
          <p:cNvSpPr>
            <a:spLocks noGrp="1"/>
          </p:cNvSpPr>
          <p:nvPr>
            <p:ph type="body" idx="1"/>
          </p:nvPr>
        </p:nvSpPr>
        <p:spPr>
          <a:xfrm>
            <a:off x="457200" y="1600201"/>
            <a:ext cx="8229600" cy="4133056"/>
          </a:xfrm>
          <a:prstGeom prst="rect">
            <a:avLst/>
          </a:prstGeom>
        </p:spPr>
        <p:txBody>
          <a:bodyPr>
            <a:normAutofit fontScale="77500" lnSpcReduction="20000"/>
          </a:bodyPr>
          <a:lstStyle/>
          <a:p>
            <a:pPr marL="243771" indent="-243771" defTabSz="320385">
              <a:spcBef>
                <a:spcPts val="2250"/>
              </a:spcBef>
              <a:defRPr sz="2807"/>
            </a:pPr>
            <a:r>
              <a:rPr lang="fr-BE" dirty="0"/>
              <a:t>C</a:t>
            </a:r>
            <a:r>
              <a:rPr dirty="0" err="1"/>
              <a:t>atégorie</a:t>
            </a:r>
            <a:r>
              <a:rPr dirty="0"/>
              <a:t> 1 : </a:t>
            </a:r>
            <a:r>
              <a:rPr dirty="0" err="1"/>
              <a:t>il</a:t>
            </a:r>
            <a:r>
              <a:rPr dirty="0"/>
              <a:t> </a:t>
            </a:r>
            <a:r>
              <a:rPr dirty="0" err="1"/>
              <a:t>peut</a:t>
            </a:r>
            <a:r>
              <a:rPr dirty="0"/>
              <a:t> </a:t>
            </a:r>
            <a:r>
              <a:rPr dirty="0" err="1"/>
              <a:t>être</a:t>
            </a:r>
            <a:r>
              <a:rPr dirty="0"/>
              <a:t> </a:t>
            </a:r>
            <a:r>
              <a:rPr dirty="0" err="1"/>
              <a:t>présume</a:t>
            </a:r>
            <a:r>
              <a:rPr dirty="0"/>
              <a:t>́ </a:t>
            </a:r>
            <a:r>
              <a:rPr dirty="0" err="1"/>
              <a:t>raisonnablement</a:t>
            </a:r>
            <a:r>
              <a:rPr dirty="0"/>
              <a:t> </a:t>
            </a:r>
            <a:r>
              <a:rPr dirty="0" err="1"/>
              <a:t>qu’au</a:t>
            </a:r>
            <a:r>
              <a:rPr dirty="0"/>
              <a:t> plus </a:t>
            </a:r>
            <a:r>
              <a:rPr dirty="0" err="1"/>
              <a:t>tard</a:t>
            </a:r>
            <a:r>
              <a:rPr dirty="0"/>
              <a:t> à la fin du </a:t>
            </a:r>
            <a:r>
              <a:rPr dirty="0" err="1"/>
              <a:t>sixième</a:t>
            </a:r>
            <a:r>
              <a:rPr dirty="0"/>
              <a:t> </a:t>
            </a:r>
            <a:r>
              <a:rPr dirty="0" err="1"/>
              <a:t>mois</a:t>
            </a:r>
            <a:r>
              <a:rPr dirty="0"/>
              <a:t> de </a:t>
            </a:r>
            <a:r>
              <a:rPr dirty="0" err="1"/>
              <a:t>l’incapacite</a:t>
            </a:r>
            <a:r>
              <a:rPr dirty="0"/>
              <a:t>́ de travail le </a:t>
            </a:r>
            <a:r>
              <a:rPr dirty="0" err="1"/>
              <a:t>titulaire</a:t>
            </a:r>
            <a:r>
              <a:rPr dirty="0"/>
              <a:t> </a:t>
            </a:r>
            <a:r>
              <a:rPr dirty="0" err="1"/>
              <a:t>peut</a:t>
            </a:r>
            <a:r>
              <a:rPr dirty="0"/>
              <a:t> </a:t>
            </a:r>
            <a:r>
              <a:rPr dirty="0" err="1"/>
              <a:t>reprendre</a:t>
            </a:r>
            <a:r>
              <a:rPr dirty="0"/>
              <a:t> un </a:t>
            </a:r>
            <a:r>
              <a:rPr dirty="0" err="1"/>
              <a:t>métier</a:t>
            </a:r>
            <a:r>
              <a:rPr dirty="0"/>
              <a:t> </a:t>
            </a:r>
            <a:r>
              <a:rPr dirty="0" err="1"/>
              <a:t>sur</a:t>
            </a:r>
            <a:r>
              <a:rPr dirty="0"/>
              <a:t> le </a:t>
            </a:r>
            <a:r>
              <a:rPr dirty="0" err="1"/>
              <a:t>marche</a:t>
            </a:r>
            <a:r>
              <a:rPr dirty="0"/>
              <a:t>́ du travail </a:t>
            </a:r>
            <a:r>
              <a:rPr dirty="0" err="1"/>
              <a:t>régulier</a:t>
            </a:r>
            <a:r>
              <a:rPr dirty="0"/>
              <a:t> ;</a:t>
            </a:r>
          </a:p>
          <a:p>
            <a:pPr marL="243771" indent="-243771" defTabSz="320385">
              <a:spcBef>
                <a:spcPts val="2250"/>
              </a:spcBef>
              <a:defRPr sz="2807"/>
            </a:pPr>
            <a:r>
              <a:rPr lang="fr-BE" dirty="0"/>
              <a:t>C</a:t>
            </a:r>
            <a:r>
              <a:rPr dirty="0" err="1"/>
              <a:t>atégorie</a:t>
            </a:r>
            <a:r>
              <a:rPr dirty="0"/>
              <a:t> 2 : la reprise d’un </a:t>
            </a:r>
            <a:r>
              <a:rPr dirty="0" err="1"/>
              <a:t>métier</a:t>
            </a:r>
            <a:r>
              <a:rPr dirty="0"/>
              <a:t> </a:t>
            </a:r>
            <a:r>
              <a:rPr dirty="0" err="1"/>
              <a:t>sur</a:t>
            </a:r>
            <a:r>
              <a:rPr dirty="0"/>
              <a:t> le </a:t>
            </a:r>
            <a:r>
              <a:rPr dirty="0" err="1"/>
              <a:t>marche</a:t>
            </a:r>
            <a:r>
              <a:rPr dirty="0"/>
              <a:t>́ du travail </a:t>
            </a:r>
            <a:r>
              <a:rPr dirty="0" err="1"/>
              <a:t>régulier</a:t>
            </a:r>
            <a:r>
              <a:rPr dirty="0"/>
              <a:t> ne </a:t>
            </a:r>
            <a:r>
              <a:rPr dirty="0" err="1"/>
              <a:t>semble</a:t>
            </a:r>
            <a:r>
              <a:rPr dirty="0"/>
              <a:t> pas possible pour des raisons </a:t>
            </a:r>
            <a:r>
              <a:rPr dirty="0" err="1"/>
              <a:t>médicales</a:t>
            </a:r>
            <a:r>
              <a:rPr dirty="0"/>
              <a:t> ;</a:t>
            </a:r>
          </a:p>
          <a:p>
            <a:pPr marL="243771" indent="-243771" defTabSz="320385">
              <a:spcBef>
                <a:spcPts val="2250"/>
              </a:spcBef>
              <a:defRPr sz="2807"/>
            </a:pPr>
            <a:r>
              <a:rPr lang="fr-BE" dirty="0"/>
              <a:t>C</a:t>
            </a:r>
            <a:r>
              <a:rPr dirty="0" err="1"/>
              <a:t>atégorie</a:t>
            </a:r>
            <a:r>
              <a:rPr dirty="0"/>
              <a:t> 3 : la reprise d’un </a:t>
            </a:r>
            <a:r>
              <a:rPr dirty="0" err="1"/>
              <a:t>métier</a:t>
            </a:r>
            <a:r>
              <a:rPr dirty="0"/>
              <a:t> </a:t>
            </a:r>
            <a:r>
              <a:rPr dirty="0" err="1"/>
              <a:t>sur</a:t>
            </a:r>
            <a:r>
              <a:rPr dirty="0"/>
              <a:t> le </a:t>
            </a:r>
            <a:r>
              <a:rPr dirty="0" err="1"/>
              <a:t>marche</a:t>
            </a:r>
            <a:r>
              <a:rPr dirty="0"/>
              <a:t>́ du travail </a:t>
            </a:r>
            <a:r>
              <a:rPr dirty="0" err="1"/>
              <a:t>régulier</a:t>
            </a:r>
            <a:r>
              <a:rPr dirty="0"/>
              <a:t> </a:t>
            </a:r>
            <a:r>
              <a:rPr dirty="0" err="1"/>
              <a:t>n’est</a:t>
            </a:r>
            <a:r>
              <a:rPr dirty="0"/>
              <a:t> </a:t>
            </a:r>
            <a:r>
              <a:rPr dirty="0" err="1"/>
              <a:t>momentanément</a:t>
            </a:r>
            <a:r>
              <a:rPr dirty="0"/>
              <a:t> pas </a:t>
            </a:r>
            <a:r>
              <a:rPr dirty="0" err="1"/>
              <a:t>d’actualite</a:t>
            </a:r>
            <a:r>
              <a:rPr dirty="0"/>
              <a:t>́ </a:t>
            </a:r>
            <a:r>
              <a:rPr dirty="0" err="1"/>
              <a:t>parce</a:t>
            </a:r>
            <a:r>
              <a:rPr dirty="0"/>
              <a:t> </a:t>
            </a:r>
            <a:r>
              <a:rPr dirty="0" err="1"/>
              <a:t>que</a:t>
            </a:r>
            <a:r>
              <a:rPr dirty="0"/>
              <a:t> la </a:t>
            </a:r>
            <a:r>
              <a:rPr dirty="0" err="1"/>
              <a:t>priorite</a:t>
            </a:r>
            <a:r>
              <a:rPr dirty="0"/>
              <a:t>́ </a:t>
            </a:r>
            <a:r>
              <a:rPr dirty="0" err="1"/>
              <a:t>doit</a:t>
            </a:r>
            <a:r>
              <a:rPr dirty="0"/>
              <a:t> </a:t>
            </a:r>
            <a:r>
              <a:rPr dirty="0" err="1"/>
              <a:t>être</a:t>
            </a:r>
            <a:r>
              <a:rPr dirty="0"/>
              <a:t> </a:t>
            </a:r>
            <a:r>
              <a:rPr dirty="0" err="1"/>
              <a:t>donnée</a:t>
            </a:r>
            <a:r>
              <a:rPr dirty="0"/>
              <a:t> au diagnostic </a:t>
            </a:r>
            <a:r>
              <a:rPr dirty="0" err="1"/>
              <a:t>médical</a:t>
            </a:r>
            <a:r>
              <a:rPr dirty="0"/>
              <a:t> </a:t>
            </a:r>
            <a:r>
              <a:rPr dirty="0" err="1"/>
              <a:t>ou</a:t>
            </a:r>
            <a:r>
              <a:rPr dirty="0"/>
              <a:t> au </a:t>
            </a:r>
            <a:r>
              <a:rPr dirty="0" err="1"/>
              <a:t>traitement</a:t>
            </a:r>
            <a:r>
              <a:rPr dirty="0"/>
              <a:t> </a:t>
            </a:r>
            <a:r>
              <a:rPr dirty="0" err="1"/>
              <a:t>médical</a:t>
            </a:r>
            <a:r>
              <a:rPr dirty="0"/>
              <a:t> ;</a:t>
            </a:r>
          </a:p>
          <a:p>
            <a:pPr marL="243771" indent="-243771" defTabSz="320385">
              <a:spcBef>
                <a:spcPts val="2250"/>
              </a:spcBef>
              <a:defRPr sz="2807"/>
            </a:pPr>
            <a:r>
              <a:rPr lang="fr-BE" dirty="0"/>
              <a:t>C</a:t>
            </a:r>
            <a:r>
              <a:rPr dirty="0" err="1"/>
              <a:t>atégorie</a:t>
            </a:r>
            <a:r>
              <a:rPr dirty="0"/>
              <a:t> 4 : la reprise d’un </a:t>
            </a:r>
            <a:r>
              <a:rPr dirty="0" err="1"/>
              <a:t>métier</a:t>
            </a:r>
            <a:r>
              <a:rPr dirty="0"/>
              <a:t> </a:t>
            </a:r>
            <a:r>
              <a:rPr dirty="0" err="1"/>
              <a:t>sur</a:t>
            </a:r>
            <a:r>
              <a:rPr dirty="0"/>
              <a:t> le </a:t>
            </a:r>
            <a:r>
              <a:rPr dirty="0" err="1"/>
              <a:t>marche</a:t>
            </a:r>
            <a:r>
              <a:rPr dirty="0"/>
              <a:t>́ du travail </a:t>
            </a:r>
            <a:r>
              <a:rPr dirty="0" err="1"/>
              <a:t>régulier</a:t>
            </a:r>
            <a:r>
              <a:rPr dirty="0"/>
              <a:t> </a:t>
            </a:r>
            <a:r>
              <a:rPr dirty="0" err="1"/>
              <a:t>semble</a:t>
            </a:r>
            <a:r>
              <a:rPr dirty="0"/>
              <a:t> possible, </a:t>
            </a:r>
            <a:r>
              <a:rPr dirty="0">
                <a:solidFill>
                  <a:srgbClr val="FF0000"/>
                </a:solidFill>
              </a:rPr>
              <a:t>le </a:t>
            </a:r>
            <a:r>
              <a:rPr dirty="0" err="1">
                <a:solidFill>
                  <a:srgbClr val="FF0000"/>
                </a:solidFill>
              </a:rPr>
              <a:t>cas</a:t>
            </a:r>
            <a:r>
              <a:rPr dirty="0">
                <a:solidFill>
                  <a:srgbClr val="FF0000"/>
                </a:solidFill>
              </a:rPr>
              <a:t> </a:t>
            </a:r>
            <a:r>
              <a:rPr dirty="0" err="1">
                <a:solidFill>
                  <a:srgbClr val="FF0000"/>
                </a:solidFill>
              </a:rPr>
              <a:t>échéant</a:t>
            </a:r>
            <a:r>
              <a:rPr dirty="0">
                <a:solidFill>
                  <a:srgbClr val="FF0000"/>
                </a:solidFill>
              </a:rPr>
              <a:t> </a:t>
            </a:r>
            <a:r>
              <a:rPr dirty="0" err="1">
                <a:solidFill>
                  <a:srgbClr val="FF0000"/>
                </a:solidFill>
              </a:rPr>
              <a:t>après</a:t>
            </a:r>
            <a:r>
              <a:rPr dirty="0">
                <a:solidFill>
                  <a:srgbClr val="FF0000"/>
                </a:solidFill>
              </a:rPr>
              <a:t> </a:t>
            </a:r>
            <a:r>
              <a:rPr dirty="0" err="1">
                <a:solidFill>
                  <a:srgbClr val="FF0000"/>
                </a:solidFill>
              </a:rPr>
              <a:t>une</a:t>
            </a:r>
            <a:r>
              <a:rPr dirty="0">
                <a:solidFill>
                  <a:srgbClr val="FF0000"/>
                </a:solidFill>
              </a:rPr>
              <a:t> </a:t>
            </a:r>
            <a:r>
              <a:rPr dirty="0" err="1">
                <a:solidFill>
                  <a:srgbClr val="FF0000"/>
                </a:solidFill>
              </a:rPr>
              <a:t>réadaptation</a:t>
            </a:r>
            <a:r>
              <a:rPr dirty="0">
                <a:solidFill>
                  <a:srgbClr val="FF0000"/>
                </a:solidFill>
              </a:rPr>
              <a:t> </a:t>
            </a:r>
            <a:r>
              <a:rPr dirty="0" err="1">
                <a:solidFill>
                  <a:srgbClr val="FF0000"/>
                </a:solidFill>
              </a:rPr>
              <a:t>ou</a:t>
            </a:r>
            <a:r>
              <a:rPr dirty="0">
                <a:solidFill>
                  <a:srgbClr val="FF0000"/>
                </a:solidFill>
              </a:rPr>
              <a:t> </a:t>
            </a:r>
            <a:r>
              <a:rPr dirty="0" err="1">
                <a:solidFill>
                  <a:srgbClr val="FF0000"/>
                </a:solidFill>
              </a:rPr>
              <a:t>une</a:t>
            </a:r>
            <a:r>
              <a:rPr dirty="0">
                <a:solidFill>
                  <a:srgbClr val="FF0000"/>
                </a:solidFill>
              </a:rPr>
              <a:t> formation </a:t>
            </a:r>
            <a:r>
              <a:rPr dirty="0" err="1">
                <a:solidFill>
                  <a:srgbClr val="FF0000"/>
                </a:solidFill>
              </a:rPr>
              <a:t>professionnelle</a:t>
            </a:r>
            <a:r>
              <a:rPr dirty="0">
                <a:solidFill>
                  <a:srgbClr val="FF0000"/>
                </a:solidFill>
              </a:rPr>
              <a:t>.</a:t>
            </a:r>
          </a:p>
        </p:txBody>
      </p:sp>
      <p:sp>
        <p:nvSpPr>
          <p:cNvPr id="2" name="Espace réservé du numéro de diapositive 1"/>
          <p:cNvSpPr>
            <a:spLocks noGrp="1"/>
          </p:cNvSpPr>
          <p:nvPr>
            <p:ph type="sldNum" sz="quarter" idx="2"/>
          </p:nvPr>
        </p:nvSpPr>
        <p:spPr/>
        <p:txBody>
          <a:bodyPr/>
          <a:lstStyle/>
          <a:p>
            <a:fld id="{86CB4B4D-7CA3-9044-876B-883B54F8677D}" type="slidenum">
              <a:rPr lang="fr-BE" smtClean="0"/>
              <a:t>28</a:t>
            </a:fld>
            <a:endParaRPr lang="fr-BE"/>
          </a:p>
        </p:txBody>
      </p:sp>
      <p:sp>
        <p:nvSpPr>
          <p:cNvPr id="3" name="Rectangle 2"/>
          <p:cNvSpPr/>
          <p:nvPr/>
        </p:nvSpPr>
        <p:spPr>
          <a:xfrm>
            <a:off x="395536" y="1008139"/>
            <a:ext cx="5760640" cy="360040"/>
          </a:xfrm>
          <a:prstGeom prst="rect">
            <a:avLst/>
          </a:prstGeom>
          <a:solidFill>
            <a:srgbClr val="92D050">
              <a:alpha val="29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BE" dirty="0">
                <a:solidFill>
                  <a:schemeClr val="tx1"/>
                </a:solidFill>
              </a:rPr>
              <a:t>Presque les mêmes catégories </a:t>
            </a:r>
          </a:p>
        </p:txBody>
      </p:sp>
      <p:sp>
        <p:nvSpPr>
          <p:cNvPr id="4" name="Rectangle 3"/>
          <p:cNvSpPr/>
          <p:nvPr/>
        </p:nvSpPr>
        <p:spPr>
          <a:xfrm>
            <a:off x="539552" y="5589240"/>
            <a:ext cx="7848872" cy="7200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BE" dirty="0"/>
              <a:t>Systématisation de la démarche RIP mais moins de changement finalement</a:t>
            </a:r>
          </a:p>
        </p:txBody>
      </p:sp>
    </p:spTree>
    <p:extLst>
      <p:ext uri="{BB962C8B-B14F-4D97-AF65-F5344CB8AC3E}">
        <p14:creationId xmlns:p14="http://schemas.microsoft.com/office/powerpoint/2010/main" val="3051259342"/>
      </p:ext>
    </p:extLst>
  </p:cSld>
  <p:clrMapOvr>
    <a:masterClrMapping/>
  </p:clrMapOvr>
  <p:transition spd="slow"/>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0"/>
            <a:ext cx="9144000" cy="836712"/>
          </a:xfrm>
        </p:spPr>
        <p:txBody>
          <a:bodyPr>
            <a:noAutofit/>
          </a:bodyPr>
          <a:lstStyle/>
          <a:p>
            <a:r>
              <a:rPr lang="fr-BE" sz="3200" dirty="0">
                <a:solidFill>
                  <a:srgbClr val="FF0000"/>
                </a:solidFill>
              </a:rPr>
              <a:t>Difficultés techniques/maladies de jeunesse</a:t>
            </a:r>
          </a:p>
        </p:txBody>
      </p:sp>
      <p:sp>
        <p:nvSpPr>
          <p:cNvPr id="3" name="Espace réservé du texte 2"/>
          <p:cNvSpPr>
            <a:spLocks noGrp="1"/>
          </p:cNvSpPr>
          <p:nvPr>
            <p:ph type="body" idx="1"/>
          </p:nvPr>
        </p:nvSpPr>
        <p:spPr>
          <a:xfrm>
            <a:off x="-12964" y="980728"/>
            <a:ext cx="9144000" cy="5184576"/>
          </a:xfrm>
        </p:spPr>
        <p:txBody>
          <a:bodyPr>
            <a:normAutofit/>
          </a:bodyPr>
          <a:lstStyle/>
          <a:p>
            <a:r>
              <a:rPr lang="fr-BE" sz="2400" dirty="0"/>
              <a:t>« </a:t>
            </a:r>
            <a:r>
              <a:rPr lang="fr-BE" sz="2400" dirty="0" err="1"/>
              <a:t>Quickscan</a:t>
            </a:r>
            <a:r>
              <a:rPr lang="fr-BE" sz="2400" dirty="0"/>
              <a:t> » sur base des éléments disponibles à 2 mois d’IT . Possibilités d’erreurs</a:t>
            </a:r>
          </a:p>
          <a:p>
            <a:r>
              <a:rPr lang="fr-BE" sz="2400" dirty="0"/>
              <a:t>Ratés d’identification et de communication en l’absence de l’outil de communication complet  (</a:t>
            </a:r>
            <a:r>
              <a:rPr lang="fr-BE" sz="2400" dirty="0" err="1"/>
              <a:t>Healthconnect</a:t>
            </a:r>
            <a:r>
              <a:rPr lang="fr-BE" sz="2400" dirty="0"/>
              <a:t>) et procédures papiers disparates</a:t>
            </a:r>
          </a:p>
          <a:p>
            <a:r>
              <a:rPr lang="fr-BE" sz="2400" dirty="0"/>
              <a:t>Fin de reconnaissance IT par le MC à 6 mois (art 100§1) </a:t>
            </a:r>
            <a:r>
              <a:rPr lang="fr-BE" sz="2400" b="1" dirty="0"/>
              <a:t>sans PRI</a:t>
            </a:r>
          </a:p>
          <a:p>
            <a:r>
              <a:rPr lang="fr-BE" sz="2400" dirty="0"/>
              <a:t>PRI et force majeure</a:t>
            </a:r>
          </a:p>
          <a:p>
            <a:r>
              <a:rPr lang="fr-BE" sz="2400" dirty="0"/>
              <a:t>Passerelle </a:t>
            </a:r>
            <a:r>
              <a:rPr lang="fr-BE" sz="2400" b="1" dirty="0"/>
              <a:t>ONEM</a:t>
            </a:r>
            <a:r>
              <a:rPr lang="fr-BE" sz="2400" dirty="0"/>
              <a:t> (indemnisation) entre fin REC du médecin-conseil et force majeure en l’absence de possibilités dans l’entreprise</a:t>
            </a:r>
          </a:p>
          <a:p>
            <a:endParaRPr lang="fr-BE" sz="2800" dirty="0"/>
          </a:p>
        </p:txBody>
      </p:sp>
      <p:sp>
        <p:nvSpPr>
          <p:cNvPr id="4" name="Espace réservé du numéro de diapositive 3"/>
          <p:cNvSpPr>
            <a:spLocks noGrp="1"/>
          </p:cNvSpPr>
          <p:nvPr>
            <p:ph type="sldNum" sz="quarter" idx="2"/>
          </p:nvPr>
        </p:nvSpPr>
        <p:spPr/>
        <p:txBody>
          <a:bodyPr/>
          <a:lstStyle/>
          <a:p>
            <a:fld id="{86CB4B4D-7CA3-9044-876B-883B54F8677D}" type="slidenum">
              <a:rPr lang="fr-BE" smtClean="0"/>
              <a:t>29</a:t>
            </a:fld>
            <a:endParaRPr lang="fr-BE"/>
          </a:p>
        </p:txBody>
      </p:sp>
      <p:sp>
        <p:nvSpPr>
          <p:cNvPr id="5" name="Rectangle 4"/>
          <p:cNvSpPr/>
          <p:nvPr/>
        </p:nvSpPr>
        <p:spPr>
          <a:xfrm>
            <a:off x="0" y="5013176"/>
            <a:ext cx="9144000" cy="10801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BE" sz="2800" dirty="0"/>
              <a:t>Discussions commencent </a:t>
            </a:r>
            <a:r>
              <a:rPr lang="fr-BE" sz="2800" b="1" u="sng" dirty="0" err="1">
                <a:solidFill>
                  <a:schemeClr val="tx1"/>
                </a:solidFill>
              </a:rPr>
              <a:t>intermut-inami-intercabinet</a:t>
            </a:r>
            <a:endParaRPr lang="fr-BE" sz="2800" b="1" u="sng" dirty="0">
              <a:solidFill>
                <a:schemeClr val="tx1"/>
              </a:solidFill>
            </a:endParaRPr>
          </a:p>
        </p:txBody>
      </p:sp>
    </p:spTree>
    <p:extLst>
      <p:ext uri="{BB962C8B-B14F-4D97-AF65-F5344CB8AC3E}">
        <p14:creationId xmlns:p14="http://schemas.microsoft.com/office/powerpoint/2010/main" val="2768458500"/>
      </p:ext>
    </p:extLst>
  </p:cSld>
  <p:clrMapOvr>
    <a:masterClrMapping/>
  </p:clrMapOvr>
  <p:transition spd="med"/>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BE" dirty="0"/>
              <a:t>Public prioritaire pour nous</a:t>
            </a:r>
          </a:p>
        </p:txBody>
      </p:sp>
      <p:sp>
        <p:nvSpPr>
          <p:cNvPr id="3" name="Espace réservé du contenu 2"/>
          <p:cNvSpPr>
            <a:spLocks noGrp="1"/>
          </p:cNvSpPr>
          <p:nvPr>
            <p:ph idx="1"/>
          </p:nvPr>
        </p:nvSpPr>
        <p:spPr/>
        <p:txBody>
          <a:bodyPr/>
          <a:lstStyle/>
          <a:p>
            <a:r>
              <a:rPr lang="fr-BE" dirty="0"/>
              <a:t>Les incapacités de travail récentes</a:t>
            </a:r>
          </a:p>
          <a:p>
            <a:r>
              <a:rPr lang="fr-BE" dirty="0"/>
              <a:t>Ceux qui ont un contrat de travail (adaptations, reprise partielle...)</a:t>
            </a:r>
          </a:p>
          <a:p>
            <a:r>
              <a:rPr lang="fr-BE" dirty="0"/>
              <a:t>Ceux qui perdent leur travail en raison de leur affection médicales</a:t>
            </a:r>
          </a:p>
          <a:p>
            <a:r>
              <a:rPr lang="fr-BE" dirty="0"/>
              <a:t>Un focus particulier sur le burnout , pathologies fréquentes, survenant chez des jeunes et le + fréquemment reliées au travail</a:t>
            </a:r>
          </a:p>
        </p:txBody>
      </p:sp>
      <p:sp>
        <p:nvSpPr>
          <p:cNvPr id="6" name="Espace réservé du numéro de diapositive 5"/>
          <p:cNvSpPr>
            <a:spLocks noGrp="1"/>
          </p:cNvSpPr>
          <p:nvPr>
            <p:ph type="sldNum" sz="quarter" idx="12"/>
          </p:nvPr>
        </p:nvSpPr>
        <p:spPr/>
        <p:txBody>
          <a:bodyPr/>
          <a:lstStyle/>
          <a:p>
            <a:fld id="{78F3AAFE-919C-471A-A513-10B9A0E0A5A3}" type="slidenum">
              <a:rPr lang="fr-BE" smtClean="0"/>
              <a:t>30</a:t>
            </a:fld>
            <a:endParaRPr lang="fr-BE"/>
          </a:p>
        </p:txBody>
      </p:sp>
      <p:sp>
        <p:nvSpPr>
          <p:cNvPr id="8" name="Espace réservé du pied de page 7"/>
          <p:cNvSpPr>
            <a:spLocks noGrp="1"/>
          </p:cNvSpPr>
          <p:nvPr>
            <p:ph type="ftr" sz="quarter" idx="11"/>
          </p:nvPr>
        </p:nvSpPr>
        <p:spPr/>
        <p:txBody>
          <a:bodyPr/>
          <a:lstStyle/>
          <a:p>
            <a:r>
              <a:rPr lang="fr-BE"/>
              <a:t>Dr Etienne Laurent ANMC</a:t>
            </a:r>
          </a:p>
        </p:txBody>
      </p:sp>
    </p:spTree>
    <p:extLst>
      <p:ext uri="{BB962C8B-B14F-4D97-AF65-F5344CB8AC3E}">
        <p14:creationId xmlns:p14="http://schemas.microsoft.com/office/powerpoint/2010/main" val="172100541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BE" dirty="0"/>
              <a:t>Réflexions-Questions</a:t>
            </a:r>
          </a:p>
        </p:txBody>
      </p:sp>
      <p:sp>
        <p:nvSpPr>
          <p:cNvPr id="3" name="Espace réservé du contenu 2"/>
          <p:cNvSpPr>
            <a:spLocks noGrp="1"/>
          </p:cNvSpPr>
          <p:nvPr>
            <p:ph idx="1"/>
          </p:nvPr>
        </p:nvSpPr>
        <p:spPr>
          <a:xfrm>
            <a:off x="457200" y="1600200"/>
            <a:ext cx="8363272" cy="4525963"/>
          </a:xfrm>
        </p:spPr>
        <p:txBody>
          <a:bodyPr>
            <a:normAutofit/>
          </a:bodyPr>
          <a:lstStyle/>
          <a:p>
            <a:r>
              <a:rPr lang="fr-BE" sz="2400" dirty="0"/>
              <a:t>La réinsertion la plus aisée se fait dans son entreprise</a:t>
            </a:r>
          </a:p>
          <a:p>
            <a:r>
              <a:rPr lang="fr-BE" sz="2400" dirty="0"/>
              <a:t>Incapacité incapacitante-enlisement</a:t>
            </a:r>
          </a:p>
          <a:p>
            <a:r>
              <a:rPr lang="fr-BE" sz="2400" dirty="0"/>
              <a:t>Un cas d’école le « Burnout jeune abandonné » . Aider à s ’en sortir !</a:t>
            </a:r>
          </a:p>
          <a:p>
            <a:r>
              <a:rPr lang="fr-BE" sz="2400" dirty="0"/>
              <a:t>Quid pour des invalides de longue durée ? Pas prioritaire !</a:t>
            </a:r>
          </a:p>
          <a:p>
            <a:r>
              <a:rPr lang="fr-BE" sz="2400" dirty="0"/>
              <a:t>Quid pour une incapacité récente chez un chômeur de longue durée ? Pas prioritaire</a:t>
            </a:r>
          </a:p>
          <a:p>
            <a:r>
              <a:rPr lang="fr-BE" sz="2400" dirty="0"/>
              <a:t>Objectif ne peut être de faire d’un malade un chômeur qualifié</a:t>
            </a:r>
          </a:p>
        </p:txBody>
      </p:sp>
      <p:sp>
        <p:nvSpPr>
          <p:cNvPr id="6" name="Espace réservé du numéro de diapositive 5"/>
          <p:cNvSpPr>
            <a:spLocks noGrp="1"/>
          </p:cNvSpPr>
          <p:nvPr>
            <p:ph type="sldNum" sz="quarter" idx="12"/>
          </p:nvPr>
        </p:nvSpPr>
        <p:spPr/>
        <p:txBody>
          <a:bodyPr/>
          <a:lstStyle/>
          <a:p>
            <a:fld id="{78F3AAFE-919C-471A-A513-10B9A0E0A5A3}" type="slidenum">
              <a:rPr lang="fr-BE" smtClean="0"/>
              <a:t>31</a:t>
            </a:fld>
            <a:endParaRPr lang="fr-BE"/>
          </a:p>
        </p:txBody>
      </p:sp>
      <p:sp>
        <p:nvSpPr>
          <p:cNvPr id="7" name="Rectangle 6"/>
          <p:cNvSpPr/>
          <p:nvPr/>
        </p:nvSpPr>
        <p:spPr>
          <a:xfrm>
            <a:off x="395536" y="4941168"/>
            <a:ext cx="8352928" cy="1296144"/>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BE" sz="3200" dirty="0">
                <a:solidFill>
                  <a:schemeClr val="tx1"/>
                </a:solidFill>
              </a:rPr>
              <a:t>Il faut un travailleur qui veut travailler </a:t>
            </a:r>
            <a:r>
              <a:rPr lang="fr-BE" sz="3200" u="sng" dirty="0">
                <a:solidFill>
                  <a:schemeClr val="tx1"/>
                </a:solidFill>
              </a:rPr>
              <a:t>ET</a:t>
            </a:r>
            <a:r>
              <a:rPr lang="fr-BE" sz="3200" dirty="0">
                <a:solidFill>
                  <a:schemeClr val="tx1"/>
                </a:solidFill>
              </a:rPr>
              <a:t> un employeur qui veut l’engager (incitant/sanction?)</a:t>
            </a:r>
          </a:p>
        </p:txBody>
      </p:sp>
      <p:sp>
        <p:nvSpPr>
          <p:cNvPr id="9" name="Espace réservé du pied de page 8"/>
          <p:cNvSpPr>
            <a:spLocks noGrp="1"/>
          </p:cNvSpPr>
          <p:nvPr>
            <p:ph type="ftr" sz="quarter" idx="11"/>
          </p:nvPr>
        </p:nvSpPr>
        <p:spPr/>
        <p:txBody>
          <a:bodyPr/>
          <a:lstStyle/>
          <a:p>
            <a:r>
              <a:rPr lang="fr-BE"/>
              <a:t>Dr Etienne Laurent ANMC</a:t>
            </a:r>
          </a:p>
        </p:txBody>
      </p:sp>
    </p:spTree>
    <p:extLst>
      <p:ext uri="{BB962C8B-B14F-4D97-AF65-F5344CB8AC3E}">
        <p14:creationId xmlns:p14="http://schemas.microsoft.com/office/powerpoint/2010/main" val="364917598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BE" dirty="0"/>
              <a:t>Risques</a:t>
            </a:r>
          </a:p>
        </p:txBody>
      </p:sp>
      <p:sp>
        <p:nvSpPr>
          <p:cNvPr id="3" name="Espace réservé du contenu 2"/>
          <p:cNvSpPr>
            <a:spLocks noGrp="1"/>
          </p:cNvSpPr>
          <p:nvPr>
            <p:ph idx="1"/>
          </p:nvPr>
        </p:nvSpPr>
        <p:spPr/>
        <p:txBody>
          <a:bodyPr>
            <a:normAutofit fontScale="85000" lnSpcReduction="20000"/>
          </a:bodyPr>
          <a:lstStyle/>
          <a:p>
            <a:r>
              <a:rPr lang="fr-BE" dirty="0"/>
              <a:t>Croire qu’ont peut investir sans moyens de financement des actions</a:t>
            </a:r>
          </a:p>
          <a:p>
            <a:r>
              <a:rPr lang="fr-BE" dirty="0"/>
              <a:t>Imaginer une révolution rapide</a:t>
            </a:r>
          </a:p>
          <a:p>
            <a:r>
              <a:rPr lang="fr-BE" dirty="0"/>
              <a:t>Imaginer un rendement immédiat</a:t>
            </a:r>
          </a:p>
          <a:p>
            <a:r>
              <a:rPr lang="fr-BE" dirty="0"/>
              <a:t>Voir ce projet avant tout avec un objectif budgétaire</a:t>
            </a:r>
          </a:p>
          <a:p>
            <a:r>
              <a:rPr lang="fr-BE" dirty="0"/>
              <a:t>Croire qu’une réinsertion au sens économique est possible pour 50% des incapacités prolongées</a:t>
            </a:r>
          </a:p>
          <a:p>
            <a:r>
              <a:rPr lang="fr-BE" dirty="0"/>
              <a:t>Utiliser le plan de réintégration pour exclure</a:t>
            </a:r>
          </a:p>
          <a:p>
            <a:r>
              <a:rPr lang="fr-BE" dirty="0"/>
              <a:t>Forte dépendance par rapport au marché du travail</a:t>
            </a:r>
          </a:p>
          <a:p>
            <a:r>
              <a:rPr lang="fr-BE" dirty="0"/>
              <a:t>Les employeurs doivent « jouer le jeu »</a:t>
            </a:r>
          </a:p>
          <a:p>
            <a:r>
              <a:rPr lang="fr-BE" dirty="0"/>
              <a:t>Incitants employeurs nécessaires  </a:t>
            </a:r>
          </a:p>
        </p:txBody>
      </p:sp>
      <p:sp>
        <p:nvSpPr>
          <p:cNvPr id="6" name="Espace réservé du numéro de diapositive 5"/>
          <p:cNvSpPr>
            <a:spLocks noGrp="1"/>
          </p:cNvSpPr>
          <p:nvPr>
            <p:ph type="sldNum" sz="quarter" idx="12"/>
          </p:nvPr>
        </p:nvSpPr>
        <p:spPr/>
        <p:txBody>
          <a:bodyPr/>
          <a:lstStyle/>
          <a:p>
            <a:fld id="{78F3AAFE-919C-471A-A513-10B9A0E0A5A3}" type="slidenum">
              <a:rPr lang="fr-BE" smtClean="0"/>
              <a:t>32</a:t>
            </a:fld>
            <a:endParaRPr lang="fr-BE"/>
          </a:p>
        </p:txBody>
      </p:sp>
      <p:sp>
        <p:nvSpPr>
          <p:cNvPr id="8" name="Espace réservé du pied de page 7"/>
          <p:cNvSpPr>
            <a:spLocks noGrp="1"/>
          </p:cNvSpPr>
          <p:nvPr>
            <p:ph type="ftr" sz="quarter" idx="11"/>
          </p:nvPr>
        </p:nvSpPr>
        <p:spPr/>
        <p:txBody>
          <a:bodyPr/>
          <a:lstStyle/>
          <a:p>
            <a:r>
              <a:rPr lang="fr-BE"/>
              <a:t>Dr Etienne Laurent ANMC</a:t>
            </a:r>
          </a:p>
        </p:txBody>
      </p:sp>
    </p:spTree>
    <p:extLst>
      <p:ext uri="{BB962C8B-B14F-4D97-AF65-F5344CB8AC3E}">
        <p14:creationId xmlns:p14="http://schemas.microsoft.com/office/powerpoint/2010/main" val="343402327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2"/>
          </p:nvPr>
        </p:nvSpPr>
        <p:spPr/>
        <p:txBody>
          <a:bodyPr/>
          <a:lstStyle/>
          <a:p>
            <a:fld id="{78F3AAFE-919C-471A-A513-10B9A0E0A5A3}" type="slidenum">
              <a:rPr lang="fr-BE" smtClean="0"/>
              <a:t>33</a:t>
            </a:fld>
            <a:endParaRPr lang="fr-BE"/>
          </a:p>
        </p:txBody>
      </p:sp>
      <p:sp>
        <p:nvSpPr>
          <p:cNvPr id="5" name="ZoneTexte 4"/>
          <p:cNvSpPr txBox="1"/>
          <p:nvPr/>
        </p:nvSpPr>
        <p:spPr>
          <a:xfrm>
            <a:off x="0" y="116632"/>
            <a:ext cx="7560839" cy="2308324"/>
          </a:xfrm>
          <a:prstGeom prst="rect">
            <a:avLst/>
          </a:prstGeom>
          <a:noFill/>
        </p:spPr>
        <p:txBody>
          <a:bodyPr wrap="square" rtlCol="0">
            <a:spAutoFit/>
          </a:bodyPr>
          <a:lstStyle/>
          <a:p>
            <a:r>
              <a:rPr lang="fr-BE" sz="2400" dirty="0"/>
              <a:t>Un </a:t>
            </a:r>
            <a:r>
              <a:rPr lang="fr-BE" sz="2400" u="sng" dirty="0"/>
              <a:t>grand</a:t>
            </a:r>
            <a:r>
              <a:rPr lang="fr-BE" sz="2400" dirty="0"/>
              <a:t> chantier </a:t>
            </a:r>
            <a:r>
              <a:rPr lang="fr-BE" sz="2400" u="sng" dirty="0"/>
              <a:t>nécessaire</a:t>
            </a:r>
            <a:r>
              <a:rPr lang="fr-BE" sz="2400" dirty="0"/>
              <a:t> avec ses </a:t>
            </a:r>
            <a:r>
              <a:rPr lang="fr-BE" sz="2400" u="sng" dirty="0"/>
              <a:t>opportunités </a:t>
            </a:r>
            <a:r>
              <a:rPr lang="fr-BE" sz="2400" dirty="0"/>
              <a:t>et ses </a:t>
            </a:r>
            <a:r>
              <a:rPr lang="fr-BE" sz="2400" u="sng" dirty="0"/>
              <a:t>risques</a:t>
            </a:r>
          </a:p>
          <a:p>
            <a:endParaRPr lang="fr-BE" sz="2400" dirty="0"/>
          </a:p>
          <a:p>
            <a:r>
              <a:rPr lang="fr-BE" sz="2400" dirty="0"/>
              <a:t>Il faut en faire un outil de maintien de l’insertion socio-professionnelle et d’inclusion sociale et PAS un outil pour réaliser des économies par de l’EXCLUSION sociale</a:t>
            </a:r>
          </a:p>
        </p:txBody>
      </p:sp>
      <p:sp>
        <p:nvSpPr>
          <p:cNvPr id="6" name="Rectangle 5"/>
          <p:cNvSpPr/>
          <p:nvPr/>
        </p:nvSpPr>
        <p:spPr>
          <a:xfrm>
            <a:off x="0" y="5301208"/>
            <a:ext cx="8819937" cy="86409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BE" sz="2400" dirty="0"/>
              <a:t>Base : Lors d’une IT, il faut agir vite ,  dans la première année d’IT</a:t>
            </a:r>
          </a:p>
        </p:txBody>
      </p:sp>
      <p:sp>
        <p:nvSpPr>
          <p:cNvPr id="7" name="Rectangle à coins arrondis 6"/>
          <p:cNvSpPr/>
          <p:nvPr/>
        </p:nvSpPr>
        <p:spPr>
          <a:xfrm>
            <a:off x="-1" y="2564904"/>
            <a:ext cx="3780419" cy="1440160"/>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BE" dirty="0">
                <a:solidFill>
                  <a:schemeClr val="tx1"/>
                </a:solidFill>
              </a:rPr>
              <a:t>Nécessaire jeu  des </a:t>
            </a:r>
            <a:r>
              <a:rPr lang="fr-BE" b="1" dirty="0">
                <a:solidFill>
                  <a:schemeClr val="tx1"/>
                </a:solidFill>
              </a:rPr>
              <a:t>contre-pouvoirs</a:t>
            </a:r>
            <a:r>
              <a:rPr lang="fr-BE" dirty="0">
                <a:solidFill>
                  <a:schemeClr val="tx1"/>
                </a:solidFill>
              </a:rPr>
              <a:t> !</a:t>
            </a:r>
          </a:p>
        </p:txBody>
      </p:sp>
      <p:sp>
        <p:nvSpPr>
          <p:cNvPr id="8" name="Rectangle 7"/>
          <p:cNvSpPr/>
          <p:nvPr/>
        </p:nvSpPr>
        <p:spPr>
          <a:xfrm>
            <a:off x="5076055" y="2424956"/>
            <a:ext cx="3743881" cy="1292076"/>
          </a:xfrm>
          <a:prstGeom prst="rect">
            <a:avLst/>
          </a:prstGeom>
          <a:solidFill>
            <a:srgbClr val="92D050">
              <a:alpha val="29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BE" sz="2400" dirty="0">
                <a:solidFill>
                  <a:schemeClr val="tx1"/>
                </a:solidFill>
              </a:rPr>
              <a:t>Evaluation , évolutions et nécessaire jurisprudence</a:t>
            </a:r>
          </a:p>
        </p:txBody>
      </p:sp>
      <p:sp>
        <p:nvSpPr>
          <p:cNvPr id="9" name="Rectangle à coins arrondis 8"/>
          <p:cNvSpPr/>
          <p:nvPr/>
        </p:nvSpPr>
        <p:spPr>
          <a:xfrm>
            <a:off x="4106594" y="4005064"/>
            <a:ext cx="4679985" cy="1008112"/>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BE" dirty="0">
                <a:solidFill>
                  <a:schemeClr val="tx1"/>
                </a:solidFill>
              </a:rPr>
              <a:t>Tous, comment ferons-nous </a:t>
            </a:r>
            <a:r>
              <a:rPr lang="fr-BE" u="sng" dirty="0">
                <a:solidFill>
                  <a:schemeClr val="tx1"/>
                </a:solidFill>
              </a:rPr>
              <a:t>bien</a:t>
            </a:r>
            <a:r>
              <a:rPr lang="fr-BE" dirty="0">
                <a:solidFill>
                  <a:schemeClr val="tx1"/>
                </a:solidFill>
              </a:rPr>
              <a:t> grandir ce bébé ?</a:t>
            </a:r>
          </a:p>
        </p:txBody>
      </p:sp>
      <p:sp>
        <p:nvSpPr>
          <p:cNvPr id="11" name="Espace réservé du pied de page 10"/>
          <p:cNvSpPr>
            <a:spLocks noGrp="1"/>
          </p:cNvSpPr>
          <p:nvPr>
            <p:ph type="ftr" sz="quarter" idx="11"/>
          </p:nvPr>
        </p:nvSpPr>
        <p:spPr/>
        <p:txBody>
          <a:bodyPr/>
          <a:lstStyle/>
          <a:p>
            <a:r>
              <a:rPr lang="fr-BE"/>
              <a:t>Dr Etienne Laurent ANMC</a:t>
            </a:r>
          </a:p>
        </p:txBody>
      </p:sp>
    </p:spTree>
    <p:extLst>
      <p:ext uri="{BB962C8B-B14F-4D97-AF65-F5344CB8AC3E}">
        <p14:creationId xmlns:p14="http://schemas.microsoft.com/office/powerpoint/2010/main" val="1117030680"/>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147</TotalTime>
  <Words>2021</Words>
  <Application>Microsoft Office PowerPoint</Application>
  <PresentationFormat>Diavoorstelling (4:3)</PresentationFormat>
  <Paragraphs>309</Paragraphs>
  <Slides>33</Slides>
  <Notes>1</Notes>
  <HiddenSlides>0</HiddenSlides>
  <MMClips>0</MMClips>
  <ScaleCrop>false</ScaleCrop>
  <HeadingPairs>
    <vt:vector size="6" baseType="variant">
      <vt:variant>
        <vt:lpstr>Gebruikte lettertypen</vt:lpstr>
      </vt:variant>
      <vt:variant>
        <vt:i4>3</vt:i4>
      </vt:variant>
      <vt:variant>
        <vt:lpstr>Thema</vt:lpstr>
      </vt:variant>
      <vt:variant>
        <vt:i4>1</vt:i4>
      </vt:variant>
      <vt:variant>
        <vt:lpstr>Diatitels</vt:lpstr>
      </vt:variant>
      <vt:variant>
        <vt:i4>33</vt:i4>
      </vt:variant>
    </vt:vector>
  </HeadingPairs>
  <TitlesOfParts>
    <vt:vector size="37" baseType="lpstr">
      <vt:lpstr>Arial</vt:lpstr>
      <vt:lpstr>Calibri</vt:lpstr>
      <vt:lpstr>Helvetica Light</vt:lpstr>
      <vt:lpstr>Thème Office</vt:lpstr>
      <vt:lpstr>Le médecin-conseil et le plan de réintégration</vt:lpstr>
      <vt:lpstr>Art 153 LC 1994 : missions du médecin-conseil</vt:lpstr>
      <vt:lpstr>Déjà avant le plan de réintégration</vt:lpstr>
      <vt:lpstr>Nieuwe initiatieven – positieve signalen</vt:lpstr>
      <vt:lpstr>Fonction pivot du médecin-conseil</vt:lpstr>
      <vt:lpstr>LCM aanpak re-integratie---Projet Pilote CM Limburg (depuis 2010)</vt:lpstr>
      <vt:lpstr>PowerPoint-presentatie</vt:lpstr>
      <vt:lpstr>PowerPoint-presentatie</vt:lpstr>
      <vt:lpstr>PowerPoint-presentatie</vt:lpstr>
      <vt:lpstr>PowerPoint-presentatie</vt:lpstr>
      <vt:lpstr>PowerPoint-presentatie</vt:lpstr>
      <vt:lpstr>Des explications</vt:lpstr>
      <vt:lpstr>PowerPoint-presentatie</vt:lpstr>
      <vt:lpstr>Situation antérieure/Le quotidien du MC</vt:lpstr>
      <vt:lpstr>PowerPoint-presentatie</vt:lpstr>
      <vt:lpstr>Enfin !</vt:lpstr>
      <vt:lpstr>Plan de réintégration</vt:lpstr>
      <vt:lpstr>La demande de plan de réintégration auprès du médecin du travail</vt:lpstr>
      <vt:lpstr>PowerPoint-presentatie</vt:lpstr>
      <vt:lpstr>PowerPoint-presentatie</vt:lpstr>
      <vt:lpstr>PowerPoint-presentatie</vt:lpstr>
      <vt:lpstr>Les deux voies</vt:lpstr>
      <vt:lpstr>Avec contrat en cours</vt:lpstr>
      <vt:lpstr>Avec contrat en cours</vt:lpstr>
      <vt:lpstr>PowerPoint-presentatie</vt:lpstr>
      <vt:lpstr>Art 100§2 reprise partielle</vt:lpstr>
      <vt:lpstr>Si un assuré a un contrat de travail</vt:lpstr>
      <vt:lpstr>Sans contrat de travail en  cours</vt:lpstr>
      <vt:lpstr>Difficultés techniques/maladies de jeunesse</vt:lpstr>
      <vt:lpstr>Public prioritaire pour nous</vt:lpstr>
      <vt:lpstr>Réflexions-Questions</vt:lpstr>
      <vt:lpstr>Risques</vt:lpstr>
      <vt:lpstr>PowerPoint-presentatie</vt:lpstr>
    </vt:vector>
  </TitlesOfParts>
  <Company>LCM-ANMC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 médecin-conseil et le plan de réintégration</dc:title>
  <dc:creator>Laurent Etienne (100)</dc:creator>
  <cp:lastModifiedBy>Michaël De Gols</cp:lastModifiedBy>
  <cp:revision>41</cp:revision>
  <dcterms:created xsi:type="dcterms:W3CDTF">2017-03-15T07:13:23Z</dcterms:created>
  <dcterms:modified xsi:type="dcterms:W3CDTF">2017-03-27T07:26:54Z</dcterms:modified>
</cp:coreProperties>
</file>